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3"/>
    <p:sldId id="257" r:id="rId4"/>
    <p:sldId id="292" r:id="rId5"/>
    <p:sldId id="258" r:id="rId6"/>
    <p:sldId id="291" r:id="rId7"/>
    <p:sldId id="259" r:id="rId8"/>
    <p:sldId id="293" r:id="rId10"/>
    <p:sldId id="272" r:id="rId11"/>
    <p:sldId id="260" r:id="rId12"/>
    <p:sldId id="261" r:id="rId13"/>
    <p:sldId id="316" r:id="rId14"/>
    <p:sldId id="273" r:id="rId15"/>
    <p:sldId id="262" r:id="rId16"/>
    <p:sldId id="263" r:id="rId17"/>
    <p:sldId id="264" r:id="rId18"/>
    <p:sldId id="265" r:id="rId19"/>
    <p:sldId id="274" r:id="rId20"/>
    <p:sldId id="266" r:id="rId21"/>
    <p:sldId id="267" r:id="rId22"/>
    <p:sldId id="275" r:id="rId23"/>
    <p:sldId id="268" r:id="rId24"/>
    <p:sldId id="269" r:id="rId25"/>
    <p:sldId id="276" r:id="rId26"/>
    <p:sldId id="270" r:id="rId27"/>
    <p:sldId id="277" r:id="rId28"/>
    <p:sldId id="271" r:id="rId29"/>
    <p:sldId id="333" r:id="rId30"/>
    <p:sldId id="278"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5" d="100"/>
          <a:sy n="105" d="100"/>
        </p:scale>
        <p:origin x="75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2063751" y="1701800"/>
            <a:ext cx="9211733"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2063751" y="2927350"/>
            <a:ext cx="9218083" cy="1752600"/>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D83D771E-A254-44DE-9E5F-C6A87C9B46E9}" type="datetimeFigureOut">
              <a:rPr lang="en-GB" smtClean="0"/>
            </a:fld>
            <a:endParaRPr lang="en-GB"/>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GB"/>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F8593A8-9317-43A4-ABF7-DF70359F5D0D}" type="slidenum">
              <a:rPr lang="en-GB" smtClean="0"/>
            </a:fld>
            <a:endParaRPr lang="en-GB"/>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D83D771E-A254-44DE-9E5F-C6A87C9B46E9}" type="datetimeFigureOut">
              <a:rPr lang="en-GB" smtClean="0"/>
            </a:fld>
            <a:endParaRPr lang="en-GB"/>
          </a:p>
        </p:txBody>
      </p:sp>
      <p:sp>
        <p:nvSpPr>
          <p:cNvPr id="5" name="Footer Placeholder 4"/>
          <p:cNvSpPr>
            <a:spLocks noGrp="1"/>
          </p:cNvSpPr>
          <p:nvPr>
            <p:ph type="ftr" sz="quarter" idx="11"/>
          </p:nvPr>
        </p:nvSpPr>
        <p:spPr/>
        <p:txBody>
          <a:bodyPr/>
          <a:p>
            <a:endParaRPr lang="en-GB"/>
          </a:p>
        </p:txBody>
      </p:sp>
      <p:sp>
        <p:nvSpPr>
          <p:cNvPr id="6" name="Slide Number Placeholder 5"/>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D83D771E-A254-44DE-9E5F-C6A87C9B46E9}" type="datetimeFigureOut">
              <a:rPr lang="en-GB" smtClean="0"/>
            </a:fld>
            <a:endParaRPr lang="en-GB"/>
          </a:p>
        </p:txBody>
      </p:sp>
      <p:sp>
        <p:nvSpPr>
          <p:cNvPr id="5" name="Footer Placeholder 4"/>
          <p:cNvSpPr>
            <a:spLocks noGrp="1"/>
          </p:cNvSpPr>
          <p:nvPr>
            <p:ph type="ftr" sz="quarter" idx="11"/>
          </p:nvPr>
        </p:nvSpPr>
        <p:spPr/>
        <p:txBody>
          <a:bodyPr/>
          <a:p>
            <a:endParaRPr lang="en-GB"/>
          </a:p>
        </p:txBody>
      </p:sp>
      <p:sp>
        <p:nvSpPr>
          <p:cNvPr id="6" name="Slide Number Placeholder 5"/>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D83D771E-A254-44DE-9E5F-C6A87C9B46E9}" type="datetimeFigureOut">
              <a:rPr lang="en-GB" smtClean="0"/>
            </a:fld>
            <a:endParaRPr lang="en-GB"/>
          </a:p>
        </p:txBody>
      </p:sp>
      <p:sp>
        <p:nvSpPr>
          <p:cNvPr id="5" name="Footer Placeholder 4"/>
          <p:cNvSpPr>
            <a:spLocks noGrp="1"/>
          </p:cNvSpPr>
          <p:nvPr>
            <p:ph type="ftr" sz="quarter" idx="11"/>
          </p:nvPr>
        </p:nvSpPr>
        <p:spPr/>
        <p:txBody>
          <a:bodyPr/>
          <a:p>
            <a:endParaRPr lang="en-GB"/>
          </a:p>
        </p:txBody>
      </p:sp>
      <p:sp>
        <p:nvSpPr>
          <p:cNvPr id="6" name="Slide Number Placeholder 5"/>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D83D771E-A254-44DE-9E5F-C6A87C9B46E9}" type="datetimeFigureOut">
              <a:rPr lang="en-GB" smtClean="0"/>
            </a:fld>
            <a:endParaRPr lang="en-GB"/>
          </a:p>
        </p:txBody>
      </p:sp>
      <p:sp>
        <p:nvSpPr>
          <p:cNvPr id="5" name="Footer Placeholder 4"/>
          <p:cNvSpPr>
            <a:spLocks noGrp="1"/>
          </p:cNvSpPr>
          <p:nvPr>
            <p:ph type="ftr" sz="quarter" idx="11"/>
          </p:nvPr>
        </p:nvSpPr>
        <p:spPr/>
        <p:txBody>
          <a:bodyPr/>
          <a:p>
            <a:endParaRPr lang="en-GB"/>
          </a:p>
        </p:txBody>
      </p:sp>
      <p:sp>
        <p:nvSpPr>
          <p:cNvPr id="6" name="Slide Number Placeholder 5"/>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D83D771E-A254-44DE-9E5F-C6A87C9B46E9}" type="datetimeFigureOut">
              <a:rPr lang="en-GB" smtClean="0"/>
            </a:fld>
            <a:endParaRPr lang="en-GB"/>
          </a:p>
        </p:txBody>
      </p:sp>
      <p:sp>
        <p:nvSpPr>
          <p:cNvPr id="6" name="Footer Placeholder 5"/>
          <p:cNvSpPr>
            <a:spLocks noGrp="1"/>
          </p:cNvSpPr>
          <p:nvPr>
            <p:ph type="ftr" sz="quarter" idx="11"/>
          </p:nvPr>
        </p:nvSpPr>
        <p:spPr/>
        <p:txBody>
          <a:bodyPr/>
          <a:p>
            <a:endParaRPr lang="en-GB"/>
          </a:p>
        </p:txBody>
      </p:sp>
      <p:sp>
        <p:nvSpPr>
          <p:cNvPr id="7" name="Slide Number Placeholder 6"/>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D83D771E-A254-44DE-9E5F-C6A87C9B46E9}" type="datetimeFigureOut">
              <a:rPr lang="en-GB" smtClean="0"/>
            </a:fld>
            <a:endParaRPr lang="en-GB"/>
          </a:p>
        </p:txBody>
      </p:sp>
      <p:sp>
        <p:nvSpPr>
          <p:cNvPr id="8" name="Footer Placeholder 7"/>
          <p:cNvSpPr>
            <a:spLocks noGrp="1"/>
          </p:cNvSpPr>
          <p:nvPr>
            <p:ph type="ftr" sz="quarter" idx="11"/>
          </p:nvPr>
        </p:nvSpPr>
        <p:spPr/>
        <p:txBody>
          <a:bodyPr/>
          <a:p>
            <a:endParaRPr lang="en-GB"/>
          </a:p>
        </p:txBody>
      </p:sp>
      <p:sp>
        <p:nvSpPr>
          <p:cNvPr id="9" name="Slide Number Placeholder 8"/>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D83D771E-A254-44DE-9E5F-C6A87C9B46E9}" type="datetimeFigureOut">
              <a:rPr lang="en-GB" smtClean="0"/>
            </a:fld>
            <a:endParaRPr lang="en-GB"/>
          </a:p>
        </p:txBody>
      </p:sp>
      <p:sp>
        <p:nvSpPr>
          <p:cNvPr id="4" name="Footer Placeholder 3"/>
          <p:cNvSpPr>
            <a:spLocks noGrp="1"/>
          </p:cNvSpPr>
          <p:nvPr>
            <p:ph type="ftr" sz="quarter" idx="11"/>
          </p:nvPr>
        </p:nvSpPr>
        <p:spPr/>
        <p:txBody>
          <a:bodyPr/>
          <a:p>
            <a:endParaRPr lang="en-GB"/>
          </a:p>
        </p:txBody>
      </p:sp>
      <p:sp>
        <p:nvSpPr>
          <p:cNvPr id="5" name="Slide Number Placeholder 4"/>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D83D771E-A254-44DE-9E5F-C6A87C9B46E9}" type="datetimeFigureOut">
              <a:rPr lang="en-GB" smtClean="0"/>
            </a:fld>
            <a:endParaRPr lang="en-GB"/>
          </a:p>
        </p:txBody>
      </p:sp>
      <p:sp>
        <p:nvSpPr>
          <p:cNvPr id="3" name="Footer Placeholder 2"/>
          <p:cNvSpPr>
            <a:spLocks noGrp="1"/>
          </p:cNvSpPr>
          <p:nvPr>
            <p:ph type="ftr" sz="quarter" idx="11"/>
          </p:nvPr>
        </p:nvSpPr>
        <p:spPr/>
        <p:txBody>
          <a:bodyPr/>
          <a:p>
            <a:endParaRPr lang="en-GB"/>
          </a:p>
        </p:txBody>
      </p:sp>
      <p:sp>
        <p:nvSpPr>
          <p:cNvPr id="4" name="Slide Number Placeholder 3"/>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D83D771E-A254-44DE-9E5F-C6A87C9B46E9}" type="datetimeFigureOut">
              <a:rPr lang="en-GB" smtClean="0"/>
            </a:fld>
            <a:endParaRPr lang="en-GB"/>
          </a:p>
        </p:txBody>
      </p:sp>
      <p:sp>
        <p:nvSpPr>
          <p:cNvPr id="6" name="Footer Placeholder 5"/>
          <p:cNvSpPr>
            <a:spLocks noGrp="1"/>
          </p:cNvSpPr>
          <p:nvPr>
            <p:ph type="ftr" sz="quarter" idx="11"/>
          </p:nvPr>
        </p:nvSpPr>
        <p:spPr/>
        <p:txBody>
          <a:bodyPr/>
          <a:p>
            <a:endParaRPr lang="en-GB"/>
          </a:p>
        </p:txBody>
      </p:sp>
      <p:sp>
        <p:nvSpPr>
          <p:cNvPr id="7" name="Slide Number Placeholder 6"/>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D83D771E-A254-44DE-9E5F-C6A87C9B46E9}" type="datetimeFigureOut">
              <a:rPr lang="en-GB" smtClean="0"/>
            </a:fld>
            <a:endParaRPr lang="en-GB"/>
          </a:p>
        </p:txBody>
      </p:sp>
      <p:sp>
        <p:nvSpPr>
          <p:cNvPr id="6" name="Footer Placeholder 5"/>
          <p:cNvSpPr>
            <a:spLocks noGrp="1"/>
          </p:cNvSpPr>
          <p:nvPr>
            <p:ph type="ftr" sz="quarter" idx="11"/>
          </p:nvPr>
        </p:nvSpPr>
        <p:spPr/>
        <p:txBody>
          <a:bodyPr/>
          <a:p>
            <a:endParaRPr lang="en-GB"/>
          </a:p>
        </p:txBody>
      </p:sp>
      <p:sp>
        <p:nvSpPr>
          <p:cNvPr id="7" name="Slide Number Placeholder 6"/>
          <p:cNvSpPr>
            <a:spLocks noGrp="1"/>
          </p:cNvSpPr>
          <p:nvPr>
            <p:ph type="sldNum" sz="quarter" idx="12"/>
          </p:nvPr>
        </p:nvSpPr>
        <p:spPr/>
        <p:txBody>
          <a:bodyPr/>
          <a:p>
            <a:fld id="{FF8593A8-9317-43A4-ABF7-DF70359F5D0D}" type="slidenum">
              <a:rPr lang="en-GB" smtClean="0"/>
            </a:fld>
            <a:endParaRPr lang="en-GB"/>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3"/>
          <p:cNvPicPr>
            <a:picLocks noChangeAspect="1"/>
          </p:cNvPicPr>
          <p:nvPr/>
        </p:nvPicPr>
        <p:blipFill>
          <a:blip r:embed="rId12"/>
          <a:stretch>
            <a:fillRect/>
          </a:stretch>
        </p:blipFill>
        <p:spPr>
          <a:xfrm>
            <a:off x="-8467" y="0"/>
            <a:ext cx="12200467"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D83D771E-A254-44DE-9E5F-C6A87C9B46E9}" type="datetimeFigureOut">
              <a:rPr lang="en-GB" smtClean="0"/>
            </a:fld>
            <a:endParaRPr lang="en-GB"/>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GB"/>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FF8593A8-9317-43A4-ABF7-DF70359F5D0D}" type="slidenum">
              <a:rPr lang="en-GB" smtClean="0"/>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900" y="1012190"/>
            <a:ext cx="8991600" cy="2011840"/>
          </a:xfrm>
        </p:spPr>
        <p:txBody>
          <a:bodyPr>
            <a:normAutofit fontScale="90000"/>
          </a:bodyPr>
          <a:lstStyle/>
          <a:p>
            <a:pPr algn="ctr"/>
            <a:r>
              <a:rPr lang="en-US" sz="4890" b="1" dirty="0">
                <a:effectLst/>
                <a:latin typeface="Garamond" panose="02020404030301010803" charset="0"/>
                <a:ea typeface="Calibri" panose="020F0502020204030204" pitchFamily="34" charset="0"/>
                <a:cs typeface="Garamond" panose="02020404030301010803" charset="0"/>
              </a:rPr>
              <a:t>THE ROLE OF LAWYERS IN EFFECTIVE IMPLEMENTATION OF THE ACJA 2015</a:t>
            </a:r>
            <a:endParaRPr lang="en-GB" sz="4890" dirty="0">
              <a:latin typeface="Garamond" panose="02020404030301010803" charset="0"/>
              <a:cs typeface="Garamond" panose="02020404030301010803"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420838"/>
            <a:ext cx="10939272" cy="1293028"/>
          </a:xfrm>
        </p:spPr>
        <p:txBody>
          <a:bodyPr>
            <a:noAutofit/>
          </a:bodyPr>
          <a:lstStyle/>
          <a:p>
            <a:pPr algn="ctr"/>
            <a:r>
              <a:rPr lang="en-US" sz="3200" b="1" dirty="0">
                <a:effectLst/>
                <a:latin typeface="Garamond" panose="02020404030301010803" charset="0"/>
                <a:ea typeface="Calibri" panose="020F0502020204030204" pitchFamily="34" charset="0"/>
                <a:cs typeface="Garamond" panose="02020404030301010803" charset="0"/>
              </a:rPr>
              <a:t>Documents to be attached to Charge or Information/Proof of Evidence</a:t>
            </a:r>
            <a:endParaRPr lang="en-GB" sz="3200" dirty="0">
              <a:latin typeface="Garamond" panose="02020404030301010803" charset="0"/>
              <a:cs typeface="Garamond" panose="02020404030301010803" charset="0"/>
            </a:endParaRPr>
          </a:p>
        </p:txBody>
      </p:sp>
      <p:sp>
        <p:nvSpPr>
          <p:cNvPr id="3" name="Content Placeholder 2"/>
          <p:cNvSpPr>
            <a:spLocks noGrp="1"/>
          </p:cNvSpPr>
          <p:nvPr>
            <p:ph idx="1"/>
          </p:nvPr>
        </p:nvSpPr>
        <p:spPr>
          <a:xfrm>
            <a:off x="381000" y="1598930"/>
            <a:ext cx="11430000" cy="4984115"/>
          </a:xfrm>
        </p:spPr>
        <p:txBody>
          <a:bodyPr>
            <a:noAutofit/>
          </a:bodyPr>
          <a:lstStyle/>
          <a:p>
            <a:pPr marL="0" indent="0" algn="just">
              <a:lnSpc>
                <a:spcPct val="115000"/>
              </a:lnSpc>
              <a:spcAft>
                <a:spcPts val="800"/>
              </a:spcAft>
              <a:buNone/>
            </a:pPr>
            <a:r>
              <a:rPr lang="en-US" dirty="0">
                <a:effectLst/>
                <a:latin typeface="Garamond" panose="02020404030301010803" charset="0"/>
                <a:ea typeface="Calibri" panose="020F0502020204030204" pitchFamily="34" charset="0"/>
                <a:cs typeface="Garamond" panose="02020404030301010803" charset="0"/>
              </a:rPr>
              <a:t>Where a criminal trial is instituted by filing information/charge, it must be accompanied with a proof of evidence consisting of the following:</a:t>
            </a:r>
            <a:endParaRPr lang="en-GB"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a:pPr>
            <a:r>
              <a:rPr lang="en-US" dirty="0">
                <a:effectLst/>
                <a:latin typeface="Garamond" panose="02020404030301010803" charset="0"/>
                <a:ea typeface="Times New Roman" panose="02020603050405020304" pitchFamily="18" charset="0"/>
                <a:cs typeface="Garamond" panose="02020404030301010803" charset="0"/>
              </a:rPr>
              <a:t>the list of witnesses,</a:t>
            </a:r>
            <a:endParaRPr lang="en-GB"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a:pPr>
            <a:r>
              <a:rPr lang="en-US" dirty="0">
                <a:effectLst/>
                <a:latin typeface="Garamond" panose="02020404030301010803" charset="0"/>
                <a:ea typeface="Times New Roman" panose="02020603050405020304" pitchFamily="18" charset="0"/>
                <a:cs typeface="Garamond" panose="02020404030301010803" charset="0"/>
              </a:rPr>
              <a:t>the list of exhibits to be tendered,</a:t>
            </a:r>
            <a:endParaRPr lang="en-GB"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a:pPr>
            <a:r>
              <a:rPr lang="en-US" dirty="0">
                <a:effectLst/>
                <a:latin typeface="Garamond" panose="02020404030301010803" charset="0"/>
                <a:ea typeface="Times New Roman" panose="02020603050405020304" pitchFamily="18" charset="0"/>
                <a:cs typeface="Garamond" panose="02020404030301010803" charset="0"/>
              </a:rPr>
              <a:t>summary of statement of the witnesses,</a:t>
            </a:r>
            <a:endParaRPr lang="en-GB"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a:pPr>
            <a:r>
              <a:rPr lang="en-US" dirty="0">
                <a:effectLst/>
                <a:latin typeface="Garamond" panose="02020404030301010803" charset="0"/>
                <a:ea typeface="Times New Roman" panose="02020603050405020304" pitchFamily="18" charset="0"/>
                <a:cs typeface="Garamond" panose="02020404030301010803" charset="0"/>
              </a:rPr>
              <a:t>copies of statement of the defendant,</a:t>
            </a:r>
            <a:endParaRPr lang="en-GB" dirty="0">
              <a:effectLst/>
              <a:latin typeface="Garamond" panose="02020404030301010803" charset="0"/>
              <a:ea typeface="Calibri" panose="020F0502020204030204" pitchFamily="34" charset="0"/>
              <a:cs typeface="Garamond" panose="02020404030301010803" charset="0"/>
            </a:endParaRPr>
          </a:p>
          <a:p>
            <a:endParaRPr lang="en-GB" dirty="0">
              <a:latin typeface="Garamond" panose="02020404030301010803" charset="0"/>
              <a:cs typeface="Garamond" panose="02020404030301010803"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9270" y="952500"/>
            <a:ext cx="10972800" cy="4953000"/>
          </a:xfrm>
        </p:spPr>
        <p:txBody>
          <a:bodyPr/>
          <a:p>
            <a:pPr marL="0" lvl="0" indent="0" algn="just" fontAlgn="base">
              <a:lnSpc>
                <a:spcPct val="115000"/>
              </a:lnSpc>
              <a:buFont typeface="+mj-lt"/>
              <a:buNone/>
            </a:pPr>
            <a:r>
              <a:rPr lang="en-GB" altLang="en-US" sz="2800" dirty="0">
                <a:effectLst/>
                <a:latin typeface="Garamond" panose="02020404030301010803" charset="0"/>
                <a:ea typeface="Times New Roman" panose="02020603050405020304" pitchFamily="18" charset="0"/>
                <a:cs typeface="Garamond" panose="02020404030301010803" charset="0"/>
                <a:sym typeface="+mn-ea"/>
              </a:rPr>
              <a:t>v.   </a:t>
            </a:r>
            <a:r>
              <a:rPr lang="en-US" sz="2800" dirty="0">
                <a:effectLst/>
                <a:latin typeface="Garamond" panose="02020404030301010803" charset="0"/>
                <a:ea typeface="Times New Roman" panose="02020603050405020304" pitchFamily="18" charset="0"/>
                <a:cs typeface="Garamond" panose="02020404030301010803" charset="0"/>
                <a:sym typeface="+mn-ea"/>
              </a:rPr>
              <a:t>plea form,</a:t>
            </a:r>
            <a:endParaRPr lang="en-US" sz="2800" dirty="0">
              <a:effectLst/>
              <a:latin typeface="Garamond" panose="02020404030301010803" charset="0"/>
              <a:ea typeface="Times New Roman" panose="02020603050405020304" pitchFamily="18" charset="0"/>
              <a:cs typeface="Garamond" panose="02020404030301010803" charset="0"/>
              <a:sym typeface="+mn-ea"/>
            </a:endParaRPr>
          </a:p>
          <a:p>
            <a:pPr marL="0" lvl="0" indent="0" algn="just" fontAlgn="base">
              <a:lnSpc>
                <a:spcPct val="115000"/>
              </a:lnSpc>
              <a:buFont typeface="+mj-lt"/>
              <a:buNone/>
            </a:pPr>
            <a:r>
              <a:rPr lang="en-GB" altLang="en-US" sz="2800" dirty="0">
                <a:effectLst/>
                <a:latin typeface="Garamond" panose="02020404030301010803" charset="0"/>
                <a:ea typeface="Times New Roman" panose="02020603050405020304" pitchFamily="18" charset="0"/>
                <a:cs typeface="Garamond" panose="02020404030301010803" charset="0"/>
                <a:sym typeface="+mn-ea"/>
              </a:rPr>
              <a:t>vi   </a:t>
            </a:r>
            <a:r>
              <a:rPr lang="en-US" sz="2800" dirty="0">
                <a:effectLst/>
                <a:latin typeface="Garamond" panose="02020404030301010803" charset="0"/>
                <a:ea typeface="Times New Roman" panose="02020603050405020304" pitchFamily="18" charset="0"/>
                <a:cs typeface="Garamond" panose="02020404030301010803" charset="0"/>
                <a:sym typeface="+mn-ea"/>
              </a:rPr>
              <a:t>any other document, report, or material that the prosecution intends to </a:t>
            </a:r>
            <a:r>
              <a:rPr lang="en-GB" altLang="en-US" sz="2800" dirty="0">
                <a:effectLst/>
                <a:latin typeface="Garamond" panose="02020404030301010803" charset="0"/>
                <a:ea typeface="Times New Roman" panose="02020603050405020304" pitchFamily="18" charset="0"/>
                <a:cs typeface="Garamond" panose="02020404030301010803" charset="0"/>
                <a:sym typeface="+mn-ea"/>
              </a:rPr>
              <a:t> </a:t>
            </a:r>
            <a:r>
              <a:rPr lang="en-US" sz="2800" dirty="0">
                <a:effectLst/>
                <a:latin typeface="Garamond" panose="02020404030301010803" charset="0"/>
                <a:ea typeface="Times New Roman" panose="02020603050405020304" pitchFamily="18" charset="0"/>
                <a:cs typeface="Garamond" panose="02020404030301010803" charset="0"/>
                <a:sym typeface="+mn-ea"/>
              </a:rPr>
              <a:t>use in support of its case at the trial,</a:t>
            </a:r>
            <a:endParaRPr lang="en-GB" sz="2800"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startAt="7"/>
            </a:pPr>
            <a:r>
              <a:rPr lang="en-US" sz="2800" dirty="0">
                <a:effectLst/>
                <a:latin typeface="Garamond" panose="02020404030301010803" charset="0"/>
                <a:ea typeface="Times New Roman" panose="02020603050405020304" pitchFamily="18" charset="0"/>
                <a:cs typeface="Garamond" panose="02020404030301010803" charset="0"/>
                <a:sym typeface="+mn-ea"/>
              </a:rPr>
              <a:t>particulars of bail or any recognizance, bond or cash deposit, if defendant is on bail,</a:t>
            </a:r>
            <a:endParaRPr lang="en-GB" sz="2800"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startAt="7"/>
            </a:pPr>
            <a:r>
              <a:rPr lang="en-US" sz="2800" dirty="0">
                <a:effectLst/>
                <a:latin typeface="Garamond" panose="02020404030301010803" charset="0"/>
                <a:ea typeface="Times New Roman" panose="02020603050405020304" pitchFamily="18" charset="0"/>
                <a:cs typeface="Garamond" panose="02020404030301010803" charset="0"/>
                <a:sym typeface="+mn-ea"/>
              </a:rPr>
              <a:t>particulars of place of custody, where the defendant is in custody,</a:t>
            </a:r>
            <a:endParaRPr lang="en-GB" sz="2800"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startAt="7"/>
            </a:pPr>
            <a:r>
              <a:rPr lang="en-US" sz="2800" dirty="0">
                <a:effectLst/>
                <a:latin typeface="Garamond" panose="02020404030301010803" charset="0"/>
                <a:ea typeface="Times New Roman" panose="02020603050405020304" pitchFamily="18" charset="0"/>
                <a:cs typeface="Garamond" panose="02020404030301010803" charset="0"/>
                <a:sym typeface="+mn-ea"/>
              </a:rPr>
              <a:t>particulars of any plea bargain arranged with the defendant;</a:t>
            </a:r>
            <a:endParaRPr lang="en-GB" sz="2800"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buFont typeface="+mj-lt"/>
              <a:buAutoNum type="romanLcPeriod" startAt="7"/>
            </a:pPr>
            <a:r>
              <a:rPr lang="en-US" sz="2800" dirty="0">
                <a:effectLst/>
                <a:latin typeface="Garamond" panose="02020404030301010803" charset="0"/>
                <a:ea typeface="Times New Roman" panose="02020603050405020304" pitchFamily="18" charset="0"/>
                <a:cs typeface="Garamond" panose="02020404030301010803" charset="0"/>
                <a:sym typeface="+mn-ea"/>
              </a:rPr>
              <a:t>particulars of any previous interlocutory proceedings, including remand proceedings, in respect of the charge, and</a:t>
            </a:r>
            <a:endParaRPr lang="en-GB" sz="2800" dirty="0">
              <a:effectLst/>
              <a:latin typeface="Garamond" panose="02020404030301010803" charset="0"/>
              <a:ea typeface="Calibri" panose="020F0502020204030204" pitchFamily="34" charset="0"/>
              <a:cs typeface="Garamond" panose="02020404030301010803" charset="0"/>
            </a:endParaRPr>
          </a:p>
          <a:p>
            <a:endParaRPr lang="en-GB" altLang="en-US" sz="2800">
              <a:latin typeface="Garamond" panose="02020404030301010803" charset="0"/>
              <a:cs typeface="Garamond" panose="02020404030301010803"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7050" y="806450"/>
            <a:ext cx="11137265" cy="5646420"/>
          </a:xfrm>
        </p:spPr>
        <p:txBody>
          <a:bodyPr>
            <a:noAutofit/>
          </a:bodyPr>
          <a:lstStyle/>
          <a:p>
            <a:pPr marL="447675" lvl="0" indent="-447675" algn="just" fontAlgn="base">
              <a:lnSpc>
                <a:spcPct val="115000"/>
              </a:lnSpc>
              <a:buFont typeface="+mj-lt"/>
              <a:buAutoNum type="romanLcPeriod" startAt="7"/>
            </a:pPr>
            <a:r>
              <a:rPr lang="en-US" dirty="0">
                <a:effectLst/>
                <a:latin typeface="Garamond" panose="02020404030301010803" charset="0"/>
                <a:ea typeface="Calibri" panose="020F0502020204030204" pitchFamily="34" charset="0"/>
                <a:cs typeface="Garamond" panose="02020404030301010803" charset="0"/>
              </a:rPr>
              <a:t>a deposition on oath by the investigator stating that all investigation into the matter had been concluded. </a:t>
            </a:r>
            <a:endParaRPr lang="en-GB" dirty="0">
              <a:effectLst/>
              <a:latin typeface="Garamond" panose="02020404030301010803" charset="0"/>
              <a:ea typeface="Calibri" panose="020F0502020204030204" pitchFamily="34" charset="0"/>
              <a:cs typeface="Garamond" panose="02020404030301010803" charset="0"/>
            </a:endParaRPr>
          </a:p>
          <a:p>
            <a:pPr marL="447675" lvl="0" indent="-447675" algn="just" fontAlgn="base">
              <a:lnSpc>
                <a:spcPct val="115000"/>
              </a:lnSpc>
              <a:spcAft>
                <a:spcPts val="800"/>
              </a:spcAft>
              <a:buFont typeface="+mj-lt"/>
              <a:buAutoNum type="romanLcPeriod" startAt="7"/>
            </a:pPr>
            <a:r>
              <a:rPr lang="en-US" dirty="0">
                <a:effectLst/>
                <a:latin typeface="Garamond" panose="02020404030301010803" charset="0"/>
                <a:ea typeface="Times New Roman" panose="02020603050405020304" pitchFamily="18" charset="0"/>
                <a:cs typeface="Garamond" panose="02020404030301010803" charset="0"/>
              </a:rPr>
              <a:t>any other relevant document as may be directed by the court; and</a:t>
            </a:r>
            <a:endParaRPr lang="en-GB" dirty="0">
              <a:latin typeface="Garamond" panose="02020404030301010803" charset="0"/>
              <a:ea typeface="Times New Roman" panose="02020603050405020304" pitchFamily="18" charset="0"/>
              <a:cs typeface="Garamond" panose="02020404030301010803" charset="0"/>
            </a:endParaRPr>
          </a:p>
          <a:p>
            <a:pPr marL="447675" lvl="0" indent="-447675" algn="just" fontAlgn="base">
              <a:lnSpc>
                <a:spcPct val="115000"/>
              </a:lnSpc>
              <a:spcAft>
                <a:spcPts val="800"/>
              </a:spcAft>
              <a:buFont typeface="+mj-lt"/>
              <a:buAutoNum type="romanLcPeriod" startAt="7"/>
            </a:pPr>
            <a:r>
              <a:rPr lang="en-US" dirty="0">
                <a:effectLst/>
                <a:latin typeface="Garamond" panose="02020404030301010803" charset="0"/>
                <a:ea typeface="Times New Roman" panose="02020603050405020304" pitchFamily="18" charset="0"/>
                <a:cs typeface="Garamond" panose="02020404030301010803" charset="0"/>
              </a:rPr>
              <a:t>a copy of the form for information on legal representation.</a:t>
            </a:r>
            <a:r>
              <a:rPr lang="en-GB" dirty="0">
                <a:effectLst/>
                <a:latin typeface="Garamond" panose="02020404030301010803" charset="0"/>
                <a:cs typeface="Garamond" panose="02020404030301010803" charset="0"/>
              </a:rPr>
              <a:t> </a:t>
            </a:r>
            <a:r>
              <a:rPr lang="en-US" dirty="0">
                <a:effectLst/>
                <a:latin typeface="Garamond" panose="02020404030301010803" charset="0"/>
                <a:ea typeface="Calibri" panose="020F0502020204030204" pitchFamily="34" charset="0"/>
                <a:cs typeface="Garamond" panose="02020404030301010803" charset="0"/>
              </a:rPr>
              <a:t>Section 379(1) Administration of Criminal Justice Act, 2015.</a:t>
            </a:r>
            <a:endParaRPr lang="en-US" dirty="0">
              <a:effectLst/>
              <a:latin typeface="Garamond" panose="02020404030301010803" charset="0"/>
              <a:ea typeface="Calibri" panose="020F0502020204030204" pitchFamily="34" charset="0"/>
              <a:cs typeface="Garamond" panose="02020404030301010803" charset="0"/>
            </a:endParaRPr>
          </a:p>
          <a:p>
            <a:pPr marL="0" lvl="0" indent="0" algn="just" fontAlgn="base">
              <a:lnSpc>
                <a:spcPct val="115000"/>
              </a:lnSpc>
              <a:spcAft>
                <a:spcPts val="800"/>
              </a:spcAft>
              <a:buNone/>
            </a:pPr>
            <a:r>
              <a:rPr lang="en-US" dirty="0">
                <a:effectLst/>
                <a:latin typeface="Garamond" panose="02020404030301010803" charset="0"/>
                <a:ea typeface="Times New Roman" panose="02020603050405020304" pitchFamily="18" charset="0"/>
                <a:cs typeface="Garamond" panose="02020404030301010803" charset="0"/>
              </a:rPr>
              <a:t>The prosecution may, at any time before judgment, file and serve notice of additional evidence.</a:t>
            </a:r>
            <a:r>
              <a:rPr lang="en-US" dirty="0">
                <a:effectLst/>
                <a:latin typeface="Garamond" panose="02020404030301010803" charset="0"/>
                <a:ea typeface="Calibri" panose="020F0502020204030204" pitchFamily="34" charset="0"/>
                <a:cs typeface="Garamond" panose="02020404030301010803" charset="0"/>
              </a:rPr>
              <a:t> Section 379(1) Administration of Criminal Justice Act, 2015.</a:t>
            </a:r>
            <a:endParaRPr lang="en-GB" dirty="0">
              <a:effectLst/>
              <a:latin typeface="Garamond" panose="02020404030301010803" charset="0"/>
              <a:ea typeface="Calibri" panose="020F0502020204030204" pitchFamily="34" charset="0"/>
              <a:cs typeface="Garamond" panose="02020404030301010803" charset="0"/>
            </a:endParaRPr>
          </a:p>
          <a:p>
            <a:pPr marL="0" indent="0">
              <a:buNone/>
            </a:pPr>
            <a:endParaRPr lang="en-GB" dirty="0">
              <a:latin typeface="Garamond" panose="02020404030301010803" charset="0"/>
              <a:cs typeface="Garamond" panose="02020404030301010803"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2025"/>
            <a:ext cx="10515600" cy="987552"/>
          </a:xfrm>
        </p:spPr>
        <p:txBody>
          <a:bodyPr>
            <a:noAutofit/>
          </a:bodyPr>
          <a:lstStyle/>
          <a:p>
            <a:pPr algn="ctr"/>
            <a:r>
              <a:rPr lang="en-US" sz="4000" b="1" dirty="0">
                <a:effectLst/>
                <a:latin typeface="Garamond" panose="02020404030301010803" charset="0"/>
                <a:ea typeface="Calibri" panose="020F0502020204030204" pitchFamily="34" charset="0"/>
                <a:cs typeface="Garamond" panose="02020404030301010803" charset="0"/>
              </a:rPr>
              <a:t>Plea Bargain</a:t>
            </a:r>
            <a:endParaRPr lang="en-GB" sz="4000" dirty="0">
              <a:latin typeface="Garamond" panose="02020404030301010803" charset="0"/>
              <a:cs typeface="Garamond" panose="02020404030301010803" charset="0"/>
            </a:endParaRPr>
          </a:p>
        </p:txBody>
      </p:sp>
      <p:sp>
        <p:nvSpPr>
          <p:cNvPr id="3" name="Content Placeholder 2"/>
          <p:cNvSpPr>
            <a:spLocks noGrp="1"/>
          </p:cNvSpPr>
          <p:nvPr>
            <p:ph idx="1"/>
          </p:nvPr>
        </p:nvSpPr>
        <p:spPr>
          <a:xfrm>
            <a:off x="640080" y="1084961"/>
            <a:ext cx="11009376" cy="5581014"/>
          </a:xfrm>
        </p:spPr>
        <p:txBody>
          <a:bodyPr>
            <a:noAutofit/>
          </a:bodyPr>
          <a:lstStyle/>
          <a:p>
            <a:pPr marL="0" indent="0" algn="just">
              <a:lnSpc>
                <a:spcPct val="115000"/>
              </a:lnSpc>
              <a:spcAft>
                <a:spcPts val="800"/>
              </a:spcAft>
              <a:buNone/>
            </a:pPr>
            <a:r>
              <a:rPr lang="en-US" sz="2300" dirty="0">
                <a:effectLst/>
                <a:latin typeface="Garamond" panose="02020404030301010803" charset="0"/>
                <a:ea typeface="Calibri" panose="020F0502020204030204" pitchFamily="34" charset="0"/>
                <a:cs typeface="Garamond" panose="02020404030301010803" charset="0"/>
              </a:rPr>
              <a:t>The ACJA and ACJL of States allow the prosecutor and defence to enter into an agreement relating to the plea and the sentence of the defendant. The prosecutor plays a prominent role in the plea bargain process as the plea bargain cannot go forward without it being acceptable to the prosecutor. Therefore, section 270(1) ACJA provides that:</a:t>
            </a:r>
            <a:endParaRPr lang="en-GB" sz="23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300" dirty="0">
                <a:effectLst/>
                <a:latin typeface="Garamond" panose="02020404030301010803" charset="0"/>
                <a:ea typeface="Calibri" panose="020F0502020204030204" pitchFamily="34" charset="0"/>
                <a:cs typeface="Garamond" panose="02020404030301010803" charset="0"/>
              </a:rPr>
              <a:t>Prosecutor may offer a plea bargain to a defendant charged with an offence. </a:t>
            </a:r>
            <a:endParaRPr lang="en-GB" sz="23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300" dirty="0">
                <a:effectLst/>
                <a:latin typeface="Garamond" panose="02020404030301010803" charset="0"/>
                <a:ea typeface="Calibri" panose="020F0502020204030204" pitchFamily="34" charset="0"/>
                <a:cs typeface="Garamond" panose="02020404030301010803" charset="0"/>
              </a:rPr>
              <a:t> Prosecutor may receive and consider a plea bargain offer directly from a defendant who has been charged with an offence, or from that defendant's representative.</a:t>
            </a:r>
            <a:endParaRPr lang="en-GB" sz="23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300" dirty="0">
                <a:effectLst/>
                <a:latin typeface="Garamond" panose="02020404030301010803" charset="0"/>
                <a:ea typeface="Calibri" panose="020F0502020204030204" pitchFamily="34" charset="0"/>
                <a:cs typeface="Garamond" panose="02020404030301010803" charset="0"/>
              </a:rPr>
              <a:t>a copy of the agreement shall be forwarded to the Attorney-General of the Federation.</a:t>
            </a:r>
            <a:endParaRPr lang="en-GB" sz="23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300" dirty="0">
                <a:effectLst/>
                <a:latin typeface="Garamond" panose="02020404030301010803" charset="0"/>
                <a:ea typeface="Calibri" panose="020F0502020204030204" pitchFamily="34" charset="0"/>
                <a:cs typeface="Garamond" panose="02020404030301010803" charset="0"/>
              </a:rPr>
              <a:t>where a person is convicted and sentenced under a plea bargain, he shall not be charged or tried again on the same facts for the greater offence earlier charged to which he had pleaded to a lesser offence. </a:t>
            </a:r>
            <a:r>
              <a:rPr lang="en-US" sz="2300" dirty="0">
                <a:effectLst/>
                <a:latin typeface="Garamond" panose="02020404030301010803" charset="0"/>
                <a:ea typeface="Calibri" panose="020F0502020204030204" pitchFamily="34" charset="0"/>
                <a:cs typeface="Garamond" panose="02020404030301010803" charset="0"/>
              </a:rPr>
              <a:t>Section 270(17) Administration of Criminal Justice Act, 2015 </a:t>
            </a:r>
            <a:endParaRPr lang="en-GB" sz="2300" dirty="0">
              <a:effectLst/>
              <a:latin typeface="Garamond" panose="02020404030301010803" charset="0"/>
              <a:ea typeface="Calibri" panose="020F0502020204030204" pitchFamily="34" charset="0"/>
              <a:cs typeface="Garamond" panose="02020404030301010803" charset="0"/>
            </a:endParaRPr>
          </a:p>
          <a:p>
            <a:endParaRPr lang="en-GB" sz="2300" dirty="0">
              <a:latin typeface="Garamond" panose="02020404030301010803" charset="0"/>
              <a:cs typeface="Garamond" panose="02020404030301010803"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2336" y="216280"/>
            <a:ext cx="11000232" cy="6559423"/>
          </a:xfrm>
        </p:spPr>
        <p:txBody>
          <a:bodyPr>
            <a:noAutofit/>
          </a:bodyPr>
          <a:lstStyle/>
          <a:p>
            <a:pPr marL="90170" indent="0" algn="just">
              <a:lnSpc>
                <a:spcPct val="115000"/>
              </a:lnSpc>
              <a:buNone/>
            </a:pPr>
            <a:r>
              <a:rPr lang="en-US" sz="2400" dirty="0">
                <a:effectLst/>
                <a:latin typeface="Garamond" panose="02020404030301010803" charset="0"/>
                <a:ea typeface="Calibri" panose="020F0502020204030204" pitchFamily="34" charset="0"/>
                <a:cs typeface="Garamond" panose="02020404030301010803" charset="0"/>
              </a:rPr>
              <a:t>The prosecution may enter into plea bargaining with the defendant, with the consent of the victim or his representative during or after the presentation of the evidence of the prosecution, but before the presentation of the evidence of the defence.</a:t>
            </a:r>
            <a:endParaRPr lang="en-GB" sz="2400" dirty="0">
              <a:effectLst/>
              <a:latin typeface="Garamond" panose="02020404030301010803" charset="0"/>
              <a:ea typeface="Calibri" panose="020F0502020204030204" pitchFamily="34" charset="0"/>
              <a:cs typeface="Garamond" panose="02020404030301010803" charset="0"/>
            </a:endParaRPr>
          </a:p>
          <a:p>
            <a:pPr marL="90170" indent="0" algn="just">
              <a:lnSpc>
                <a:spcPct val="115000"/>
              </a:lnSpc>
              <a:buNone/>
            </a:pPr>
            <a:endParaRPr lang="en-US" sz="2400" b="1" dirty="0">
              <a:effectLst/>
              <a:latin typeface="Garamond" panose="02020404030301010803" charset="0"/>
              <a:ea typeface="Calibri" panose="020F0502020204030204" pitchFamily="34" charset="0"/>
              <a:cs typeface="Garamond" panose="02020404030301010803" charset="0"/>
            </a:endParaRPr>
          </a:p>
          <a:p>
            <a:pPr marL="90170" indent="0" algn="just">
              <a:lnSpc>
                <a:spcPct val="115000"/>
              </a:lnSpc>
              <a:buNone/>
            </a:pPr>
            <a:r>
              <a:rPr lang="en-US" sz="2400" b="1" dirty="0">
                <a:effectLst/>
                <a:latin typeface="Garamond" panose="02020404030301010803" charset="0"/>
                <a:ea typeface="Calibri" panose="020F0502020204030204" pitchFamily="34" charset="0"/>
                <a:cs typeface="Garamond" panose="02020404030301010803" charset="0"/>
              </a:rPr>
              <a:t>Contents of the Plea Agreement </a:t>
            </a:r>
            <a:endParaRPr lang="en-GB" sz="2400" dirty="0">
              <a:effectLst/>
              <a:latin typeface="Garamond" panose="02020404030301010803" charset="0"/>
              <a:ea typeface="Calibri" panose="020F0502020204030204" pitchFamily="34" charset="0"/>
              <a:cs typeface="Garamond" panose="02020404030301010803" charset="0"/>
            </a:endParaRPr>
          </a:p>
          <a:p>
            <a:pPr marL="90170" indent="0" algn="just">
              <a:lnSpc>
                <a:spcPct val="115000"/>
              </a:lnSpc>
              <a:buNone/>
            </a:pPr>
            <a:r>
              <a:rPr lang="en-US" sz="2400" dirty="0">
                <a:effectLst/>
                <a:latin typeface="Garamond" panose="02020404030301010803" charset="0"/>
                <a:ea typeface="Calibri" panose="020F0502020204030204" pitchFamily="34" charset="0"/>
                <a:cs typeface="Garamond" panose="02020404030301010803" charset="0"/>
              </a:rPr>
              <a:t>A plea agreement between the parties shall be reduced to writing and shall: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state that, before conclusion of the agreement, the defendant was informed about his right to remain silent; of the consequences of not remaining silent; and that he is not obliged to make any confession or admission that could be used in evidence against him;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state fully, the terms of the agreement and any admission made;</a:t>
            </a:r>
            <a:endParaRPr lang="en-GB" sz="2400" dirty="0">
              <a:effectLst/>
              <a:latin typeface="Garamond" panose="02020404030301010803" charset="0"/>
              <a:ea typeface="Calibri" panose="020F0502020204030204" pitchFamily="34" charset="0"/>
              <a:cs typeface="Garamond" panose="02020404030301010803" charset="0"/>
            </a:endParaRPr>
          </a:p>
          <a:p>
            <a:r>
              <a:rPr lang="en-US" sz="2400" dirty="0">
                <a:effectLst/>
                <a:latin typeface="Garamond" panose="02020404030301010803" charset="0"/>
                <a:ea typeface="Calibri" panose="020F0502020204030204" pitchFamily="34" charset="0"/>
                <a:cs typeface="Garamond" panose="02020404030301010803" charset="0"/>
              </a:rPr>
              <a:t>be signed by the prosecutor, the defendant, the legal practitioner and the interpreter, as the case may be. </a:t>
            </a:r>
            <a:endParaRPr lang="en-GB" sz="2400" dirty="0">
              <a:latin typeface="Garamond" panose="02020404030301010803" charset="0"/>
              <a:cs typeface="Garamond" panose="02020404030301010803"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768" y="149288"/>
            <a:ext cx="11155680" cy="6559423"/>
          </a:xfrm>
        </p:spPr>
        <p:txBody>
          <a:bodyPr>
            <a:noAutofit/>
          </a:bodyPr>
          <a:lstStyle/>
          <a:p>
            <a:pPr algn="just">
              <a:lnSpc>
                <a:spcPct val="115000"/>
              </a:lnSpc>
              <a:spcAft>
                <a:spcPts val="800"/>
              </a:spcAft>
            </a:pPr>
            <a:r>
              <a:rPr lang="en-US" sz="2400" b="1" dirty="0">
                <a:effectLst/>
                <a:latin typeface="Garamond" panose="02020404030301010803" charset="0"/>
                <a:ea typeface="Calibri" panose="020F0502020204030204" pitchFamily="34" charset="0"/>
                <a:cs typeface="Garamond" panose="02020404030301010803" charset="0"/>
              </a:rPr>
              <a:t>Proceedings After Plea Agreement is Concluded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The prosecutor shall inform the court that the parties have reached an agreement and the presiding judge or magistrate shall then inquire from the defendant to confirm the terms of the agreement.</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 The presiding judge or magistrate shall ascertain whether the defendant admits the allegation in the charge to which he has pleaded guilty and whether he entered into the agreement voluntarily and without undue influence. Section 270(9) ACJA.</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Where the presiding judge or magistrate is satisfied that the defendant is guilty of the offence and has pleaded guilty, he shall convict the defendant on his plea of guilty and award the compensation to the victim. Section 270(9)(a) ACJA.</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Where the judge or magistrate is of the opinion that the defendant cannot be convicted of the offence in the agreement to which the defendant had pleaded guilty, or where the agreement is in conflict with the defendant's right, he shall record a plea of not guilty and order that the trial proceed. </a:t>
            </a:r>
            <a:endParaRPr lang="en-GB" sz="2400" dirty="0">
              <a:effectLst/>
              <a:latin typeface="Garamond" panose="02020404030301010803" charset="0"/>
              <a:ea typeface="Calibri" panose="020F0502020204030204" pitchFamily="34" charset="0"/>
              <a:cs typeface="Garamond" panose="02020404030301010803" charset="0"/>
            </a:endParaRPr>
          </a:p>
          <a:p>
            <a:endParaRPr lang="en-GB" sz="2400" dirty="0">
              <a:latin typeface="Garamond" panose="02020404030301010803" charset="0"/>
              <a:cs typeface="Garamond" panose="02020404030301010803"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444" y="597344"/>
            <a:ext cx="11183112" cy="5663311"/>
          </a:xfrm>
        </p:spPr>
        <p:txBody>
          <a:bodyPr>
            <a:noAutofit/>
          </a:bodyPr>
          <a:lstStyle/>
          <a:p>
            <a:pPr marL="0" indent="0" algn="just">
              <a:lnSpc>
                <a:spcPct val="115000"/>
              </a:lnSpc>
              <a:spcAft>
                <a:spcPts val="800"/>
              </a:spcAft>
              <a:buNone/>
            </a:pPr>
            <a:r>
              <a:rPr lang="en-US" sz="2400" b="1" dirty="0">
                <a:effectLst/>
                <a:latin typeface="Garamond" panose="02020404030301010803" charset="0"/>
                <a:ea typeface="Calibri" panose="020F0502020204030204" pitchFamily="34" charset="0"/>
                <a:cs typeface="Garamond" panose="02020404030301010803" charset="0"/>
              </a:rPr>
              <a:t>Stay of Proceedings: </a:t>
            </a:r>
            <a:r>
              <a:rPr lang="en-US" sz="2400" dirty="0">
                <a:effectLst/>
                <a:latin typeface="Garamond" panose="02020404030301010803" charset="0"/>
                <a:ea typeface="Calibri" panose="020F0502020204030204" pitchFamily="34" charset="0"/>
                <a:cs typeface="Garamond" panose="02020404030301010803" charset="0"/>
              </a:rPr>
              <a:t>By section 360 ACJA, an application for stay of proceedings in respect of a criminal matter before the court shall not be entertained. </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400" b="1" dirty="0">
                <a:effectLst/>
                <a:latin typeface="Garamond" panose="02020404030301010803" charset="0"/>
                <a:ea typeface="Calibri" panose="020F0502020204030204" pitchFamily="34" charset="0"/>
                <a:cs typeface="Garamond" panose="02020404030301010803" charset="0"/>
              </a:rPr>
              <a:t>Witnesses Expenses</a:t>
            </a:r>
            <a:r>
              <a:rPr lang="en-US" sz="2400" dirty="0">
                <a:effectLst/>
                <a:latin typeface="Garamond" panose="02020404030301010803" charset="0"/>
                <a:ea typeface="Calibri" panose="020F0502020204030204" pitchFamily="34" charset="0"/>
                <a:cs typeface="Garamond" panose="02020404030301010803" charset="0"/>
              </a:rPr>
              <a:t> </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400" dirty="0">
                <a:effectLst/>
                <a:latin typeface="Garamond" panose="02020404030301010803" charset="0"/>
                <a:ea typeface="Calibri" panose="020F0502020204030204" pitchFamily="34" charset="0"/>
                <a:cs typeface="Garamond" panose="02020404030301010803" charset="0"/>
              </a:rPr>
              <a:t>Witnesses are essential for the prosecution because they are vital in determination of trials. Hence, ACJA and ACJL provides for witness expenses: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the witnesses for the prosecution shall be entitled to payment of such reasonable expenses as may be prescribed, </a:t>
            </a:r>
            <a:r>
              <a:rPr lang="en-US" sz="2400" dirty="0">
                <a:effectLst/>
                <a:latin typeface="Garamond" panose="02020404030301010803" charset="0"/>
                <a:ea typeface="Calibri" panose="020F0502020204030204" pitchFamily="34" charset="0"/>
                <a:cs typeface="Garamond" panose="02020404030301010803" charset="0"/>
              </a:rPr>
              <a:t>Section 251 Administration of Criminal Justice Act, 2015 and</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witnesses for the defence, may be paid to compensate for the expenses reasonably incurred in attending the court.</a:t>
            </a:r>
            <a:r>
              <a:rPr lang="en-US" sz="2400" dirty="0">
                <a:effectLst/>
                <a:latin typeface="Garamond" panose="02020404030301010803" charset="0"/>
                <a:ea typeface="Calibri" panose="020F0502020204030204" pitchFamily="34" charset="0"/>
                <a:cs typeface="Garamond" panose="02020404030301010803" charset="0"/>
              </a:rPr>
              <a:t> Section 252 Administration of Criminal Justice Act, 2015</a:t>
            </a:r>
            <a:endParaRPr lang="en-GB" sz="2400" dirty="0">
              <a:effectLst/>
              <a:latin typeface="Garamond" panose="02020404030301010803" charset="0"/>
              <a:ea typeface="Calibri" panose="020F0502020204030204" pitchFamily="34" charset="0"/>
              <a:cs typeface="Garamond" panose="02020404030301010803" charset="0"/>
            </a:endParaRPr>
          </a:p>
          <a:p>
            <a:endParaRPr lang="en-GB" sz="2400" dirty="0">
              <a:latin typeface="Garamond" panose="02020404030301010803" charset="0"/>
              <a:cs typeface="Garamond" panose="02020404030301010803"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150" y="838200"/>
            <a:ext cx="10515600" cy="5532755"/>
          </a:xfrm>
        </p:spPr>
        <p:txBody>
          <a:bodyPr>
            <a:noAutofit/>
          </a:bodyPr>
          <a:lstStyle/>
          <a:p>
            <a:pPr marL="357505" lvl="0" indent="-357505" algn="just">
              <a:lnSpc>
                <a:spcPct val="115000"/>
              </a:lnSpc>
              <a:buFont typeface="+mj-lt"/>
              <a:buAutoNum type="alphaLcPeriod" startAt="3"/>
            </a:pPr>
            <a:r>
              <a:rPr lang="en-US" dirty="0">
                <a:effectLst/>
                <a:latin typeface="Garamond" panose="02020404030301010803" charset="0"/>
                <a:ea typeface="Calibri" panose="020F0502020204030204" pitchFamily="34" charset="0"/>
                <a:cs typeface="Garamond" panose="02020404030301010803" charset="0"/>
              </a:rPr>
              <a:t>The amount of the expenses payable to a witness for the prosecution or defence shall be processed and paid by the Registrar of the Court to the witness out of the relevant vote as appropriated by the Judiciary. Section 254 Administration of Criminal Justice Act, 2015. </a:t>
            </a:r>
            <a:endParaRPr lang="en-GB"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startAt="3"/>
            </a:pPr>
            <a:r>
              <a:rPr lang="en-US" dirty="0">
                <a:effectLst/>
                <a:latin typeface="Garamond" panose="02020404030301010803" charset="0"/>
                <a:ea typeface="Calibri" panose="020F0502020204030204" pitchFamily="34" charset="0"/>
                <a:cs typeface="Garamond" panose="02020404030301010803" charset="0"/>
              </a:rPr>
              <a:t>Court may order the party seeking an adjournment to pay to a witness present in court and whose evidence it has not been possible to take owing to the adjournment. Section253 Administration of Criminal Justice Act, 2015.</a:t>
            </a:r>
            <a:endParaRPr lang="en-GB" dirty="0">
              <a:effectLst/>
              <a:latin typeface="Garamond" panose="02020404030301010803" charset="0"/>
              <a:ea typeface="Calibri" panose="020F0502020204030204" pitchFamily="34" charset="0"/>
              <a:cs typeface="Garamond" panose="02020404030301010803" charset="0"/>
            </a:endParaRPr>
          </a:p>
          <a:p>
            <a:endParaRPr lang="en-GB" dirty="0">
              <a:effectLst/>
              <a:latin typeface="Garamond" panose="02020404030301010803" charset="0"/>
              <a:ea typeface="Calibri" panose="020F0502020204030204" pitchFamily="34" charset="0"/>
              <a:cs typeface="Garamond" panose="02020404030301010803"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048" y="380872"/>
            <a:ext cx="11402568" cy="6367399"/>
          </a:xfrm>
        </p:spPr>
        <p:txBody>
          <a:bodyPr>
            <a:noAutofit/>
          </a:bodyPr>
          <a:lstStyle/>
          <a:p>
            <a:pPr marL="0" indent="0" algn="just">
              <a:lnSpc>
                <a:spcPct val="115000"/>
              </a:lnSpc>
              <a:spcAft>
                <a:spcPts val="800"/>
              </a:spcAft>
              <a:buNone/>
            </a:pPr>
            <a:r>
              <a:rPr lang="en-US" sz="2800" b="1" dirty="0">
                <a:effectLst/>
                <a:latin typeface="Garamond" panose="02020404030301010803" charset="0"/>
                <a:ea typeface="Calibri" panose="020F0502020204030204" pitchFamily="34" charset="0"/>
                <a:cs typeface="Garamond" panose="02020404030301010803" charset="0"/>
              </a:rPr>
              <a:t>Presentation of case by the prosecution and defence </a:t>
            </a:r>
            <a:endParaRPr lang="en-GB" sz="28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300" dirty="0">
                <a:effectLst/>
                <a:latin typeface="Garamond" panose="02020404030301010803" charset="0"/>
                <a:ea typeface="Calibri" panose="020F0502020204030204" pitchFamily="34" charset="0"/>
                <a:cs typeface="Garamond" panose="02020404030301010803" charset="0"/>
              </a:rPr>
              <a:t>After a plea of not guilty has been taken or no plea has been made, the prosecution opens its case against the defendant by stating its evidence, calling on witnesses for examination</a:t>
            </a:r>
            <a:r>
              <a:rPr lang="en-US" sz="2300" dirty="0">
                <a:effectLst/>
                <a:latin typeface="Garamond" panose="02020404030301010803" charset="0"/>
                <a:ea typeface="Calibri" panose="020F0502020204030204" pitchFamily="34" charset="0"/>
                <a:cs typeface="Garamond" panose="02020404030301010803" charset="0"/>
              </a:rPr>
              <a:t>. Section 300 Administration of Criminal Justice Act, 2015.</a:t>
            </a:r>
            <a:endParaRPr lang="en-GB" sz="23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300" dirty="0">
                <a:effectLst/>
                <a:latin typeface="Garamond" panose="02020404030301010803" charset="0"/>
                <a:ea typeface="Calibri" panose="020F0502020204030204" pitchFamily="34" charset="0"/>
                <a:cs typeface="Garamond" panose="02020404030301010803" charset="0"/>
              </a:rPr>
              <a:t>After the case of the prosecution has been closed, the defendant or his or her legal practitioner will then present its case by stating its own evidence and also examining witnesses. Section 301 Administration of Criminal Justice Act, 2015</a:t>
            </a:r>
            <a:endParaRPr lang="en-GB" sz="23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300" b="1" dirty="0">
                <a:effectLst/>
                <a:latin typeface="Garamond" panose="02020404030301010803" charset="0"/>
                <a:ea typeface="Calibri" panose="020F0502020204030204" pitchFamily="34" charset="0"/>
                <a:cs typeface="Garamond" panose="02020404030301010803" charset="0"/>
              </a:rPr>
              <a:t>No case submission</a:t>
            </a:r>
            <a:r>
              <a:rPr lang="en-US" sz="2300" dirty="0">
                <a:effectLst/>
                <a:latin typeface="Garamond" panose="02020404030301010803" charset="0"/>
                <a:ea typeface="Calibri" panose="020F0502020204030204" pitchFamily="34" charset="0"/>
                <a:cs typeface="Garamond" panose="02020404030301010803" charset="0"/>
              </a:rPr>
              <a:t> Section 303 Administration of Criminal Justice Act, 2015.</a:t>
            </a:r>
            <a:endParaRPr lang="en-GB" sz="23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300" dirty="0">
                <a:effectLst/>
                <a:latin typeface="Garamond" panose="02020404030301010803" charset="0"/>
                <a:ea typeface="Calibri" panose="020F0502020204030204" pitchFamily="34" charset="0"/>
                <a:cs typeface="Garamond" panose="02020404030301010803" charset="0"/>
              </a:rPr>
              <a:t>Where the defence feels the prosecution has not produced sufficient evidence to continue the trial, the defence may make a no case submission.</a:t>
            </a:r>
            <a:endParaRPr lang="en-GB" sz="2300" dirty="0">
              <a:effectLst/>
              <a:latin typeface="Garamond" panose="02020404030301010803" charset="0"/>
              <a:ea typeface="Calibri" panose="020F0502020204030204" pitchFamily="34" charset="0"/>
              <a:cs typeface="Garamond" panose="02020404030301010803" charset="0"/>
            </a:endParaRPr>
          </a:p>
          <a:p>
            <a:pPr marL="0" indent="0" algn="just">
              <a:buNone/>
            </a:pPr>
            <a:r>
              <a:rPr lang="en-US" sz="2300" dirty="0">
                <a:effectLst/>
                <a:latin typeface="Garamond" panose="02020404030301010803" charset="0"/>
                <a:ea typeface="Calibri" panose="020F0502020204030204" pitchFamily="34" charset="0"/>
                <a:cs typeface="Garamond" panose="02020404030301010803" charset="0"/>
              </a:rPr>
              <a:t>After the defence has made the no case submission, the prosecution has the right to respond. In determining the merits of the no case submission made by the defence, the court shall consider whether an element of the offence has been proved and there is evidence linking the defendant with the commission of the offence. </a:t>
            </a:r>
            <a:endParaRPr lang="en-GB" sz="2300" dirty="0">
              <a:latin typeface="Garamond" panose="02020404030301010803" charset="0"/>
              <a:cs typeface="Garamond" panose="02020404030301010803"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005" y="394335"/>
            <a:ext cx="11350625" cy="6069965"/>
          </a:xfrm>
        </p:spPr>
        <p:txBody>
          <a:bodyPr>
            <a:noAutofit/>
          </a:bodyPr>
          <a:lstStyle/>
          <a:p>
            <a:pPr marL="0" indent="0" algn="just">
              <a:lnSpc>
                <a:spcPct val="115000"/>
              </a:lnSpc>
              <a:spcAft>
                <a:spcPts val="800"/>
              </a:spcAft>
              <a:buNone/>
            </a:pPr>
            <a:r>
              <a:rPr lang="en-US" sz="2400" b="1" dirty="0">
                <a:effectLst/>
                <a:latin typeface="Garamond" panose="02020404030301010803" charset="0"/>
                <a:ea typeface="Calibri" panose="020F0502020204030204" pitchFamily="34" charset="0"/>
                <a:cs typeface="Garamond" panose="02020404030301010803" charset="0"/>
              </a:rPr>
              <a:t>Where no expression in ACJA</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400" dirty="0">
                <a:effectLst/>
                <a:latin typeface="Garamond" panose="02020404030301010803" charset="0"/>
                <a:ea typeface="Calibri" panose="020F0502020204030204" pitchFamily="34" charset="0"/>
                <a:cs typeface="Garamond" panose="02020404030301010803" charset="0"/>
              </a:rPr>
              <a:t>Where there are no express ACJA provisions on an issue, the Court may apply any procedure that will meet the justice of the case. Section 492(3) Administration of Criminal Justice Act, 2015 </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400" b="1" dirty="0">
                <a:effectLst/>
                <a:latin typeface="Garamond" panose="02020404030301010803" charset="0"/>
                <a:ea typeface="Calibri" panose="020F0502020204030204" pitchFamily="34" charset="0"/>
                <a:cs typeface="Garamond" panose="02020404030301010803" charset="0"/>
              </a:rPr>
              <a:t>Proceedings in camera</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2400" dirty="0">
                <a:effectLst/>
                <a:latin typeface="Garamond" panose="02020404030301010803" charset="0"/>
                <a:ea typeface="Calibri" panose="020F0502020204030204" pitchFamily="34" charset="0"/>
                <a:cs typeface="Garamond" panose="02020404030301010803" charset="0"/>
              </a:rPr>
              <a:t>Proceedings, including trial, in camera occurs where proceedings are conducted in the judge's chambers or in the courtroom with spectators excluded. The general rule contained in the 1999 Constitution is that criminal proceedings must be conducted in public Section 36 (4) Constitution of the Federal Republic of Nigeria, 1999, (as amended). This allows spectators to watch proceedings. ACJA and ACJL of states require criminal proceedings to be in open court to which the public generally may have access as far as it can conveniently contain them. Section 259 Administration of Criminal Justice Act, 2015.</a:t>
            </a:r>
            <a:endParaRPr lang="en-GB" sz="2400" dirty="0">
              <a:latin typeface="Garamond" panose="02020404030301010803" charset="0"/>
              <a:cs typeface="Garamond" panose="02020404030301010803"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1571"/>
          </a:xfrm>
        </p:spPr>
        <p:txBody>
          <a:bodyPr>
            <a:noAutofit/>
          </a:bodyPr>
          <a:lstStyle/>
          <a:p>
            <a:pPr algn="ctr"/>
            <a:r>
              <a:rPr lang="en-US" sz="4400" b="1" dirty="0">
                <a:effectLst/>
                <a:latin typeface="Garamond" panose="02020404030301010803" charset="0"/>
                <a:ea typeface="Calibri" panose="020F0502020204030204" pitchFamily="34" charset="0"/>
                <a:cs typeface="Garamond" panose="02020404030301010803" charset="0"/>
              </a:rPr>
              <a:t>Introduction</a:t>
            </a:r>
            <a:endParaRPr lang="en-US" sz="4400" b="1" dirty="0">
              <a:effectLst/>
              <a:latin typeface="Garamond" panose="02020404030301010803" charset="0"/>
              <a:ea typeface="Calibri" panose="020F0502020204030204" pitchFamily="34" charset="0"/>
              <a:cs typeface="Garamond" panose="02020404030301010803" charset="0"/>
            </a:endParaRPr>
          </a:p>
        </p:txBody>
      </p:sp>
      <p:sp>
        <p:nvSpPr>
          <p:cNvPr id="3" name="Content Placeholder 2"/>
          <p:cNvSpPr>
            <a:spLocks noGrp="1"/>
          </p:cNvSpPr>
          <p:nvPr>
            <p:ph idx="1"/>
          </p:nvPr>
        </p:nvSpPr>
        <p:spPr>
          <a:xfrm>
            <a:off x="838200" y="1825625"/>
            <a:ext cx="10515600" cy="3999230"/>
          </a:xfrm>
        </p:spPr>
        <p:txBody>
          <a:bodyPr>
            <a:noAutofit/>
          </a:bodyPr>
          <a:lstStyle/>
          <a:p>
            <a:pPr marL="0" indent="0" algn="just">
              <a:buNone/>
            </a:pPr>
            <a:r>
              <a:rPr lang="en-US" sz="4000" dirty="0">
                <a:effectLst/>
                <a:latin typeface="Garamond" panose="02020404030301010803" charset="0"/>
                <a:ea typeface="Calibri" panose="020F0502020204030204" pitchFamily="34" charset="0"/>
                <a:cs typeface="Garamond" panose="02020404030301010803" charset="0"/>
              </a:rPr>
              <a:t>Lawyers play very crucial roles at various stages of the administration of criminal justice. Virtually most of the provisions of the ACJA/ACJL are relevant to lawyers. We shall try to identify some of those provisions that focus on the duties of lawyers under the ACJA.</a:t>
            </a:r>
            <a:endParaRPr lang="en-US" sz="4000" dirty="0">
              <a:effectLst/>
              <a:latin typeface="Garamond" panose="02020404030301010803" charset="0"/>
              <a:ea typeface="Calibri" panose="020F0502020204030204" pitchFamily="34" charset="0"/>
              <a:cs typeface="Garamond" panose="02020404030301010803" charset="0"/>
            </a:endParaRPr>
          </a:p>
          <a:p>
            <a:pPr marL="0" indent="0">
              <a:buNone/>
            </a:pPr>
            <a:endParaRPr lang="en-US" sz="4000" dirty="0">
              <a:latin typeface="Garamond" panose="02020404030301010803" charset="0"/>
              <a:cs typeface="Garamond" panose="02020404030301010803" charset="0"/>
            </a:endParaRPr>
          </a:p>
          <a:p>
            <a:pPr marL="0" indent="0">
              <a:buNone/>
            </a:pPr>
            <a:endParaRPr lang="en-US" sz="4000" dirty="0">
              <a:latin typeface="Garamond" panose="02020404030301010803" charset="0"/>
              <a:cs typeface="Garamond" panose="02020404030301010803"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040" y="1117600"/>
            <a:ext cx="10515600" cy="4622800"/>
          </a:xfrm>
        </p:spPr>
        <p:txBody>
          <a:bodyPr/>
          <a:lstStyle/>
          <a:p>
            <a:pPr algn="just">
              <a:lnSpc>
                <a:spcPct val="115000"/>
              </a:lnSpc>
              <a:spcAft>
                <a:spcPts val="800"/>
              </a:spcAft>
            </a:pPr>
            <a:r>
              <a:rPr lang="en-US" dirty="0">
                <a:effectLst/>
                <a:latin typeface="Garamond" panose="02020404030301010803" charset="0"/>
                <a:ea typeface="Calibri" panose="020F0502020204030204" pitchFamily="34" charset="0"/>
                <a:cs typeface="Garamond" panose="02020404030301010803" charset="0"/>
              </a:rPr>
              <a:t>However, the constitution allows proceedings</a:t>
            </a:r>
            <a:r>
              <a:rPr lang="en-US" dirty="0">
                <a:effectLst/>
                <a:latin typeface="Garamond" panose="02020404030301010803" charset="0"/>
                <a:ea typeface="Calibri" panose="020F0502020204030204" pitchFamily="34" charset="0"/>
                <a:cs typeface="Garamond" panose="02020404030301010803" charset="0"/>
              </a:rPr>
              <a:t> in camera where it is in the interest of justice, public safety, public order, public morality, welfare of children, or protection of privacy. Section 36 (4) (a) Constitution of the Federal Republic of Nigeria, 1999, (as amended).</a:t>
            </a:r>
            <a:endParaRPr lang="en-GB" dirty="0">
              <a:effectLst/>
              <a:latin typeface="Garamond" panose="02020404030301010803" charset="0"/>
              <a:ea typeface="Calibri" panose="020F0502020204030204" pitchFamily="34" charset="0"/>
              <a:cs typeface="Garamond" panose="02020404030301010803" charset="0"/>
            </a:endParaRPr>
          </a:p>
          <a:p>
            <a:r>
              <a:rPr lang="en-US" dirty="0">
                <a:effectLst/>
                <a:latin typeface="Garamond" panose="02020404030301010803" charset="0"/>
                <a:ea typeface="Calibri" panose="020F0502020204030204" pitchFamily="34" charset="0"/>
                <a:cs typeface="Garamond" panose="02020404030301010803" charset="0"/>
              </a:rPr>
              <a:t>ACJA and ACJLs allow proceedings in camera in situations that fall within the constitutional exceptions, Sections 259 (2) 260 Administration of Criminal Justice Act, 2015. </a:t>
            </a:r>
            <a:endParaRPr lang="en-GB" dirty="0">
              <a:latin typeface="Garamond" panose="02020404030301010803" charset="0"/>
              <a:cs typeface="Garamond" panose="02020404030301010803" charset="0"/>
            </a:endParaRPr>
          </a:p>
          <a:p>
            <a:endParaRPr lang="en-GB" dirty="0">
              <a:latin typeface="Garamond" panose="02020404030301010803" charset="0"/>
              <a:cs typeface="Garamond" panose="02020404030301010803"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690" y="136525"/>
            <a:ext cx="10659110" cy="1025525"/>
          </a:xfrm>
        </p:spPr>
        <p:txBody>
          <a:bodyPr>
            <a:noAutofit/>
          </a:bodyPr>
          <a:lstStyle/>
          <a:p>
            <a:pPr algn="ctr"/>
            <a:r>
              <a:rPr lang="en-US" b="1" dirty="0">
                <a:effectLst/>
                <a:latin typeface="Garamond" panose="02020404030301010803" charset="0"/>
                <a:ea typeface="Calibri" panose="020F0502020204030204" pitchFamily="34" charset="0"/>
                <a:cs typeface="Garamond" panose="02020404030301010803" charset="0"/>
              </a:rPr>
              <a:t>Bail</a:t>
            </a:r>
            <a:endParaRPr lang="en-GB" dirty="0">
              <a:latin typeface="Garamond" panose="02020404030301010803" charset="0"/>
              <a:cs typeface="Garamond" panose="02020404030301010803" charset="0"/>
            </a:endParaRPr>
          </a:p>
        </p:txBody>
      </p:sp>
      <p:sp>
        <p:nvSpPr>
          <p:cNvPr id="3" name="Content Placeholder 2"/>
          <p:cNvSpPr>
            <a:spLocks noGrp="1"/>
          </p:cNvSpPr>
          <p:nvPr>
            <p:ph idx="1"/>
          </p:nvPr>
        </p:nvSpPr>
        <p:spPr>
          <a:xfrm>
            <a:off x="694690" y="1335405"/>
            <a:ext cx="10515600" cy="4643755"/>
          </a:xfrm>
        </p:spPr>
        <p:txBody>
          <a:bodyPr>
            <a:noAutofit/>
          </a:bodyPr>
          <a:lstStyle/>
          <a:p>
            <a:pPr marL="0" indent="0" algn="just">
              <a:lnSpc>
                <a:spcPct val="115000"/>
              </a:lnSpc>
              <a:spcAft>
                <a:spcPts val="800"/>
              </a:spcAft>
              <a:buNone/>
              <a:tabLst>
                <a:tab pos="342900" algn="l"/>
              </a:tabLst>
            </a:pPr>
            <a:r>
              <a:rPr lang="en-US" sz="2400" dirty="0">
                <a:effectLst/>
                <a:latin typeface="Garamond" panose="02020404030301010803" charset="0"/>
                <a:ea typeface="Calibri" panose="020F0502020204030204" pitchFamily="34" charset="0"/>
                <a:cs typeface="Garamond" panose="02020404030301010803" charset="0"/>
              </a:rPr>
              <a:t>This is the temporary release of a defendant pending the determination or disposition of the case. If granted bail, the defendant enjoys a limited degree of freedom. The defendant is not totally free because his liberty is curtailed by the bail conditions. In view of the constitutional presumption of innocence, the ACJA and the ACJLs tilts heavily in favour of granting bail to defendants. </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tabLst>
                <a:tab pos="342900" algn="l"/>
              </a:tabLst>
            </a:pPr>
            <a:r>
              <a:rPr lang="en-US" sz="2400" b="1" dirty="0">
                <a:effectLst/>
                <a:latin typeface="Garamond" panose="02020404030301010803" charset="0"/>
                <a:ea typeface="Calibri" panose="020F0502020204030204" pitchFamily="34" charset="0"/>
                <a:cs typeface="Garamond" panose="02020404030301010803" charset="0"/>
              </a:rPr>
              <a:t>Court Bail During Investigation </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tabLst>
                <a:tab pos="342900" algn="l"/>
              </a:tabLst>
            </a:pPr>
            <a:r>
              <a:rPr lang="en-US" sz="2400" dirty="0">
                <a:effectLst/>
                <a:latin typeface="Garamond" panose="02020404030301010803" charset="0"/>
                <a:ea typeface="Calibri" panose="020F0502020204030204" pitchFamily="34" charset="0"/>
                <a:cs typeface="Garamond" panose="02020404030301010803" charset="0"/>
              </a:rPr>
              <a:t>The courts' power to grant bail is exercisable even if the suspect has not been charged to court. In this regard, bail can be ordered right from the point of issuing the warrant of arrest up to the various stages of investigation. </a:t>
            </a:r>
            <a:endParaRPr lang="en-GB" sz="2400" dirty="0">
              <a:latin typeface="Garamond" panose="02020404030301010803" charset="0"/>
              <a:cs typeface="Garamond" panose="02020404030301010803"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472312"/>
            <a:ext cx="11460480" cy="5864480"/>
          </a:xfrm>
        </p:spPr>
        <p:txBody>
          <a:bodyPr>
            <a:noAutofit/>
          </a:bodyPr>
          <a:lstStyle/>
          <a:p>
            <a:pPr marL="0" indent="0" algn="just">
              <a:lnSpc>
                <a:spcPct val="115000"/>
              </a:lnSpc>
              <a:spcAft>
                <a:spcPts val="800"/>
              </a:spcAft>
              <a:buNone/>
              <a:tabLst>
                <a:tab pos="342900" algn="l"/>
              </a:tabLst>
            </a:pPr>
            <a:r>
              <a:rPr lang="en-US" sz="2400" dirty="0">
                <a:effectLst/>
                <a:latin typeface="Garamond" panose="02020404030301010803" charset="0"/>
                <a:ea typeface="Calibri" panose="020F0502020204030204" pitchFamily="34" charset="0"/>
                <a:cs typeface="Garamond" panose="02020404030301010803" charset="0"/>
              </a:rPr>
              <a:t>The following are generally applicable before the suspect is charged to court: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tabLst>
                <a:tab pos="342900" algn="l"/>
              </a:tabLst>
            </a:pPr>
            <a:r>
              <a:rPr lang="en-US" sz="2400" dirty="0">
                <a:effectLst/>
                <a:latin typeface="Garamond" panose="02020404030301010803" charset="0"/>
                <a:ea typeface="Calibri" panose="020F0502020204030204" pitchFamily="34" charset="0"/>
                <a:cs typeface="Garamond" panose="02020404030301010803" charset="0"/>
              </a:rPr>
              <a:t>Where a suspect in custody in respect of a non-capital offence is not released on bail or charged to court within twenty-four hours, a written or oral application may be made to court having jurisdiction with respect to the offence and the court shall order the production of the suspect and may admit the suspect detained to bail.</a:t>
            </a:r>
            <a:r>
              <a:rPr lang="en-US" sz="2400" dirty="0">
                <a:effectLst/>
                <a:latin typeface="Garamond" panose="02020404030301010803" charset="0"/>
                <a:ea typeface="Calibri" panose="020F0502020204030204" pitchFamily="34" charset="0"/>
                <a:cs typeface="Garamond" panose="02020404030301010803" charset="0"/>
              </a:rPr>
              <a:t> Section 32 ACJA</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tabLst>
                <a:tab pos="342900" algn="l"/>
              </a:tabLst>
            </a:pPr>
            <a:r>
              <a:rPr lang="en-US" sz="2400" dirty="0">
                <a:effectLst/>
                <a:latin typeface="Garamond" panose="02020404030301010803" charset="0"/>
                <a:ea typeface="Calibri" panose="020F0502020204030204" pitchFamily="34" charset="0"/>
                <a:cs typeface="Garamond" panose="02020404030301010803" charset="0"/>
              </a:rPr>
              <a:t>In non-capital offences, the court issuing a warrant of arrest may direct that the suspect named in the warrant be released on bail upon the terms stated on the warrant</a:t>
            </a:r>
            <a:r>
              <a:rPr lang="en-US" sz="2400" dirty="0">
                <a:effectLst/>
                <a:latin typeface="Garamond" panose="02020404030301010803" charset="0"/>
                <a:ea typeface="Calibri" panose="020F0502020204030204" pitchFamily="34" charset="0"/>
                <a:cs typeface="Garamond" panose="02020404030301010803" charset="0"/>
              </a:rPr>
              <a:t>. Section 45 ACJA.</a:t>
            </a:r>
            <a:endParaRPr lang="en-GB" sz="2400" dirty="0">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tabLst>
                <a:tab pos="342900" algn="l"/>
              </a:tabLst>
            </a:pPr>
            <a:r>
              <a:rPr lang="en-US" sz="2400" dirty="0">
                <a:effectLst/>
                <a:latin typeface="Garamond" panose="02020404030301010803" charset="0"/>
                <a:ea typeface="Calibri" panose="020F0502020204030204" pitchFamily="34" charset="0"/>
                <a:cs typeface="Garamond" panose="02020404030301010803" charset="0"/>
              </a:rPr>
              <a:t>Where a suspect named on a warrant of arrest is released on bail in accordance with the terms stated in the warrant, the officer who takes the recognizance shall cause it to be forwarded to the court before which the suspect named in the recognizance is bound to </a:t>
            </a:r>
            <a:br>
              <a:rPr lang="en-US" sz="2400" dirty="0">
                <a:effectLst/>
                <a:latin typeface="Garamond" panose="02020404030301010803" charset="0"/>
                <a:ea typeface="Calibri" panose="020F0502020204030204" pitchFamily="34" charset="0"/>
                <a:cs typeface="Garamond" panose="02020404030301010803" charset="0"/>
              </a:rPr>
            </a:br>
            <a:r>
              <a:rPr lang="en-US" sz="2400" dirty="0">
                <a:effectLst/>
                <a:latin typeface="Garamond" panose="02020404030301010803" charset="0"/>
                <a:ea typeface="Calibri" panose="020F0502020204030204" pitchFamily="34" charset="0"/>
                <a:cs typeface="Garamond" panose="02020404030301010803" charset="0"/>
              </a:rPr>
              <a:t>appear</a:t>
            </a:r>
            <a:r>
              <a:rPr lang="en-US" sz="2400" dirty="0">
                <a:effectLst/>
                <a:latin typeface="Garamond" panose="02020404030301010803" charset="0"/>
                <a:ea typeface="Calibri" panose="020F0502020204030204" pitchFamily="34" charset="0"/>
                <a:cs typeface="Garamond" panose="02020404030301010803" charset="0"/>
              </a:rPr>
              <a:t> Section 45(4) ACJA.</a:t>
            </a:r>
            <a:endParaRPr lang="en-GB" sz="2400" dirty="0">
              <a:latin typeface="Garamond" panose="02020404030301010803" charset="0"/>
              <a:cs typeface="Garamond" panose="02020404030301010803"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9595" y="1263650"/>
            <a:ext cx="10737850" cy="5265420"/>
          </a:xfrm>
        </p:spPr>
        <p:txBody>
          <a:bodyPr>
            <a:noAutofit/>
          </a:bodyPr>
          <a:lstStyle/>
          <a:p>
            <a:pPr marL="0" indent="0" algn="just">
              <a:lnSpc>
                <a:spcPct val="115000"/>
              </a:lnSpc>
              <a:spcAft>
                <a:spcPts val="800"/>
              </a:spcAft>
              <a:buNone/>
              <a:tabLst>
                <a:tab pos="342900" algn="l"/>
              </a:tabLst>
            </a:pPr>
            <a:r>
              <a:rPr lang="en-US" sz="2400" b="1" dirty="0">
                <a:effectLst/>
                <a:latin typeface="Garamond" panose="02020404030301010803" charset="0"/>
                <a:ea typeface="Calibri" panose="020F0502020204030204" pitchFamily="34" charset="0"/>
                <a:cs typeface="Garamond" panose="02020404030301010803" charset="0"/>
              </a:rPr>
              <a:t>Bail for Offences Punishable by Imprisonment of Less than Three Years</a:t>
            </a:r>
            <a:endParaRPr lang="en-GB" sz="2400" dirty="0">
              <a:effectLst/>
              <a:latin typeface="Garamond" panose="02020404030301010803" charset="0"/>
              <a:ea typeface="Calibri" panose="020F0502020204030204" pitchFamily="34" charset="0"/>
              <a:cs typeface="Garamond" panose="02020404030301010803" charset="0"/>
            </a:endParaRPr>
          </a:p>
          <a:p>
            <a:pPr algn="just">
              <a:lnSpc>
                <a:spcPct val="115000"/>
              </a:lnSpc>
              <a:spcAft>
                <a:spcPts val="800"/>
              </a:spcAft>
              <a:tabLst>
                <a:tab pos="342900" algn="l"/>
              </a:tabLst>
            </a:pPr>
            <a:r>
              <a:rPr lang="en-US" sz="2400" dirty="0">
                <a:effectLst/>
                <a:latin typeface="Garamond" panose="02020404030301010803" charset="0"/>
                <a:ea typeface="Calibri" panose="020F0502020204030204" pitchFamily="34" charset="0"/>
                <a:cs typeface="Garamond" panose="02020404030301010803" charset="0"/>
              </a:rPr>
              <a:t>In furtherance of the presumption of innocence, persons charged with offences punishable by a term of imprisonment of less than three years are entitled to bail, unless the court sees reasons to the contrary </a:t>
            </a:r>
            <a:r>
              <a:rPr lang="en-US" sz="2400" dirty="0">
                <a:effectLst/>
                <a:latin typeface="Garamond" panose="02020404030301010803" charset="0"/>
                <a:ea typeface="Calibri" panose="020F0502020204030204" pitchFamily="34" charset="0"/>
                <a:cs typeface="Garamond" panose="02020404030301010803" charset="0"/>
              </a:rPr>
              <a:t>Section 163 ACJA.Thus, even if no application for bail is made, the court can on its own release the defendant on bail. </a:t>
            </a:r>
            <a:endParaRPr lang="en-GB" sz="24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tabLst>
                <a:tab pos="342900" algn="l"/>
              </a:tabLst>
            </a:pPr>
            <a:r>
              <a:rPr lang="en-US" sz="2400" b="1" dirty="0">
                <a:effectLst/>
                <a:latin typeface="Garamond" panose="02020404030301010803" charset="0"/>
                <a:ea typeface="Calibri" panose="020F0502020204030204" pitchFamily="34" charset="0"/>
                <a:cs typeface="Garamond" panose="02020404030301010803" charset="0"/>
              </a:rPr>
              <a:t>Bail for Offences Punishable by Imprisonment Exceeding Three Years </a:t>
            </a:r>
            <a:endParaRPr lang="en-GB" sz="2400" dirty="0">
              <a:effectLst/>
              <a:latin typeface="Garamond" panose="02020404030301010803" charset="0"/>
              <a:ea typeface="Calibri" panose="020F0502020204030204" pitchFamily="34" charset="0"/>
              <a:cs typeface="Garamond" panose="02020404030301010803" charset="0"/>
            </a:endParaRPr>
          </a:p>
          <a:p>
            <a:pPr algn="just">
              <a:lnSpc>
                <a:spcPct val="115000"/>
              </a:lnSpc>
              <a:spcAft>
                <a:spcPts val="800"/>
              </a:spcAft>
              <a:tabLst>
                <a:tab pos="342900" algn="l"/>
              </a:tabLst>
            </a:pPr>
            <a:r>
              <a:rPr lang="en-US" sz="2400" dirty="0">
                <a:effectLst/>
                <a:latin typeface="Garamond" panose="02020404030301010803" charset="0"/>
                <a:ea typeface="Calibri" panose="020F0502020204030204" pitchFamily="34" charset="0"/>
                <a:cs typeface="Garamond" panose="02020404030301010803" charset="0"/>
              </a:rPr>
              <a:t>In cases where the offence is punishable by imprisonment of more than three years, the defendant is required to make an application to court before bail is granted. </a:t>
            </a:r>
            <a:endParaRPr lang="en-GB" sz="2400" dirty="0">
              <a:effectLst/>
              <a:latin typeface="Garamond" panose="02020404030301010803" charset="0"/>
              <a:ea typeface="Calibri" panose="020F0502020204030204" pitchFamily="34" charset="0"/>
              <a:cs typeface="Garamond" panose="02020404030301010803" charset="0"/>
            </a:endParaRPr>
          </a:p>
          <a:p>
            <a:pPr algn="just"/>
            <a:r>
              <a:rPr lang="en-US" sz="2400" dirty="0">
                <a:effectLst/>
                <a:latin typeface="Garamond" panose="02020404030301010803" charset="0"/>
                <a:ea typeface="Calibri" panose="020F0502020204030204" pitchFamily="34" charset="0"/>
                <a:cs typeface="Garamond" panose="02020404030301010803" charset="0"/>
              </a:rPr>
              <a:t>A defendant charged with an offence punishable with imprisonment for a term exceeding three years shall on application to the court, be released on bail</a:t>
            </a:r>
            <a:r>
              <a:rPr lang="en-US" sz="2400" dirty="0">
                <a:effectLst/>
                <a:latin typeface="Garamond" panose="02020404030301010803" charset="0"/>
                <a:ea typeface="Calibri" panose="020F0502020204030204" pitchFamily="34" charset="0"/>
                <a:cs typeface="Garamond" panose="02020404030301010803" charset="0"/>
              </a:rPr>
              <a:t> Section 162 ACJA.</a:t>
            </a:r>
            <a:endParaRPr lang="en-GB" sz="2400" dirty="0">
              <a:latin typeface="Garamond" panose="02020404030301010803" charset="0"/>
              <a:cs typeface="Garamond" panose="02020404030301010803"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7304" y="496760"/>
            <a:ext cx="10515600" cy="5864479"/>
          </a:xfrm>
        </p:spPr>
        <p:txBody>
          <a:bodyPr>
            <a:noAutofit/>
          </a:bodyPr>
          <a:lstStyle/>
          <a:p>
            <a:pPr marL="0" indent="0" algn="just">
              <a:lnSpc>
                <a:spcPct val="115000"/>
              </a:lnSpc>
              <a:spcAft>
                <a:spcPts val="800"/>
              </a:spcAft>
              <a:buNone/>
              <a:tabLst>
                <a:tab pos="342900" algn="l"/>
              </a:tabLst>
            </a:pPr>
            <a:r>
              <a:rPr lang="en-US" sz="2800" b="1" dirty="0">
                <a:effectLst/>
                <a:latin typeface="Garamond" panose="02020404030301010803" charset="0"/>
                <a:ea typeface="Calibri" panose="020F0502020204030204" pitchFamily="34" charset="0"/>
                <a:cs typeface="Garamond" panose="02020404030301010803" charset="0"/>
              </a:rPr>
              <a:t>Variation of Bail fixed by Magistrate or Arresting Authority </a:t>
            </a:r>
            <a:endParaRPr lang="en-GB" sz="28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tabLst>
                <a:tab pos="342900" algn="l"/>
              </a:tabLst>
            </a:pPr>
            <a:r>
              <a:rPr lang="en-US" sz="2800" dirty="0">
                <a:effectLst/>
                <a:latin typeface="Garamond" panose="02020404030301010803" charset="0"/>
                <a:ea typeface="Calibri" panose="020F0502020204030204" pitchFamily="34" charset="0"/>
                <a:cs typeface="Garamond" panose="02020404030301010803" charset="0"/>
              </a:rPr>
              <a:t>A High Court may review the bail conditions required by a Magistrate's court or arresting authority. Section 169(a) ACJA</a:t>
            </a:r>
            <a:endParaRPr lang="en-GB" sz="28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tabLst>
                <a:tab pos="342900" algn="l"/>
              </a:tabLst>
            </a:pPr>
            <a:r>
              <a:rPr lang="en-US" sz="2800" dirty="0">
                <a:effectLst/>
                <a:latin typeface="Garamond" panose="02020404030301010803" charset="0"/>
                <a:ea typeface="Calibri" panose="020F0502020204030204" pitchFamily="34" charset="0"/>
                <a:cs typeface="Garamond" panose="02020404030301010803" charset="0"/>
              </a:rPr>
              <a:t>A High Court may grant bail to a defendant who is in custody but has been refused bail by the arresting authority.</a:t>
            </a:r>
            <a:endParaRPr lang="en-GB" sz="2800"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tabLst>
                <a:tab pos="342900" algn="l"/>
              </a:tabLst>
            </a:pPr>
            <a:r>
              <a:rPr lang="en-US" sz="2800" b="1" dirty="0">
                <a:effectLst/>
                <a:latin typeface="Garamond" panose="02020404030301010803" charset="0"/>
                <a:ea typeface="Calibri" panose="020F0502020204030204" pitchFamily="34" charset="0"/>
                <a:cs typeface="Garamond" panose="02020404030301010803" charset="0"/>
              </a:rPr>
              <a:t>Bail for Capital Offences </a:t>
            </a:r>
            <a:endParaRPr lang="en-GB" sz="2800" dirty="0">
              <a:effectLst/>
              <a:latin typeface="Garamond" panose="02020404030301010803" charset="0"/>
              <a:ea typeface="Calibri" panose="020F0502020204030204" pitchFamily="34" charset="0"/>
              <a:cs typeface="Garamond" panose="02020404030301010803" charset="0"/>
            </a:endParaRPr>
          </a:p>
          <a:p>
            <a:pPr algn="just">
              <a:lnSpc>
                <a:spcPct val="115000"/>
              </a:lnSpc>
              <a:spcAft>
                <a:spcPts val="800"/>
              </a:spcAft>
              <a:tabLst>
                <a:tab pos="342900" algn="l"/>
              </a:tabLst>
            </a:pPr>
            <a:r>
              <a:rPr lang="en-US" sz="2800" dirty="0">
                <a:effectLst/>
                <a:latin typeface="Garamond" panose="02020404030301010803" charset="0"/>
                <a:ea typeface="Calibri" panose="020F0502020204030204" pitchFamily="34" charset="0"/>
                <a:cs typeface="Garamond" panose="02020404030301010803" charset="0"/>
              </a:rPr>
              <a:t>Unlike crimes punishable by terms of imprisonment, only a Judge of the High Court can grant bail to a person charged with a capital offence. Section 161(1) ACJA. In effect, neither the Magistrate nor the investigating authority can grant bail. </a:t>
            </a:r>
            <a:endParaRPr lang="en-GB" sz="2800" dirty="0">
              <a:effectLst/>
              <a:latin typeface="Garamond" panose="02020404030301010803" charset="0"/>
              <a:ea typeface="Calibri" panose="020F0502020204030204" pitchFamily="34" charset="0"/>
              <a:cs typeface="Garamond" panose="02020404030301010803"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856615"/>
            <a:ext cx="10954385" cy="4780915"/>
          </a:xfrm>
        </p:spPr>
        <p:txBody>
          <a:bodyPr/>
          <a:lstStyle/>
          <a:p>
            <a:pPr algn="just">
              <a:lnSpc>
                <a:spcPct val="115000"/>
              </a:lnSpc>
              <a:spcAft>
                <a:spcPts val="800"/>
              </a:spcAft>
              <a:tabLst>
                <a:tab pos="342900" algn="l"/>
              </a:tabLst>
            </a:pPr>
            <a:r>
              <a:rPr lang="en-US" sz="2800" dirty="0">
                <a:effectLst/>
                <a:latin typeface="Garamond" panose="02020404030301010803" charset="0"/>
                <a:ea typeface="Calibri" panose="020F0502020204030204" pitchFamily="34" charset="0"/>
                <a:cs typeface="Garamond" panose="02020404030301010803" charset="0"/>
              </a:rPr>
              <a:t>Bail can be granted for capital offences only in the exceptional circumstances of: </a:t>
            </a:r>
            <a:endParaRPr lang="en-GB" sz="2800" dirty="0">
              <a:effectLst/>
              <a:latin typeface="Garamond" panose="02020404030301010803" charset="0"/>
              <a:ea typeface="Calibri" panose="020F0502020204030204" pitchFamily="34" charset="0"/>
              <a:cs typeface="Garamond" panose="02020404030301010803" charset="0"/>
            </a:endParaRPr>
          </a:p>
          <a:p>
            <a:pPr marL="895350" lvl="5" indent="-319405" algn="just">
              <a:lnSpc>
                <a:spcPct val="115000"/>
              </a:lnSpc>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rPr>
              <a:t>ill health of the applicant which cannot be taken care of by the authority detaining him; or </a:t>
            </a:r>
            <a:endParaRPr lang="en-GB" sz="2800" dirty="0">
              <a:effectLst/>
              <a:latin typeface="Garamond" panose="02020404030301010803" charset="0"/>
              <a:ea typeface="Calibri" panose="020F0502020204030204" pitchFamily="34" charset="0"/>
              <a:cs typeface="Garamond" panose="02020404030301010803" charset="0"/>
            </a:endParaRPr>
          </a:p>
          <a:p>
            <a:pPr marL="895350" lvl="5" indent="-319405" algn="just">
              <a:lnSpc>
                <a:spcPct val="115000"/>
              </a:lnSpc>
              <a:spcAft>
                <a:spcPts val="800"/>
              </a:spcAft>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rPr>
              <a:t>extraordinary delay in the investigation, arraignment and prosecution for a period exceeding one year; or</a:t>
            </a:r>
            <a:endParaRPr lang="en-GB" sz="2800" dirty="0">
              <a:latin typeface="Garamond" panose="02020404030301010803" charset="0"/>
              <a:ea typeface="Calibri" panose="020F0502020204030204" pitchFamily="34" charset="0"/>
              <a:cs typeface="Garamond" panose="02020404030301010803" charset="0"/>
            </a:endParaRPr>
          </a:p>
          <a:p>
            <a:pPr marL="895350" lvl="5" indent="-319405" algn="just">
              <a:lnSpc>
                <a:spcPct val="115000"/>
              </a:lnSpc>
              <a:spcAft>
                <a:spcPts val="800"/>
              </a:spcAft>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rPr>
              <a:t>any other circumstances that the judge may, in the particular facts of the case, consider exceptional, Section 161(2) ACJA.</a:t>
            </a:r>
            <a:endParaRPr lang="en-GB" sz="2800" dirty="0">
              <a:latin typeface="Garamond" panose="02020404030301010803" charset="0"/>
              <a:cs typeface="Garamond" panose="02020404030301010803" charset="0"/>
            </a:endParaRPr>
          </a:p>
          <a:p>
            <a:endParaRPr lang="en-GB" sz="2800" dirty="0">
              <a:latin typeface="Garamond" panose="02020404030301010803" charset="0"/>
              <a:cs typeface="Garamond" panose="02020404030301010803"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5397"/>
            <a:ext cx="10515600" cy="942467"/>
          </a:xfrm>
        </p:spPr>
        <p:txBody>
          <a:bodyPr>
            <a:normAutofit/>
          </a:bodyPr>
          <a:lstStyle/>
          <a:p>
            <a:pPr algn="just"/>
            <a:r>
              <a:rPr lang="en-US" sz="4400" b="1" dirty="0">
                <a:effectLst/>
                <a:latin typeface="Garamond" panose="02020404030301010803" charset="0"/>
                <a:ea typeface="Times New Roman" panose="02020603050405020304" pitchFamily="18" charset="0"/>
                <a:cs typeface="Garamond" panose="02020404030301010803" charset="0"/>
              </a:rPr>
              <a:t>The Role of ACJA Rangers </a:t>
            </a:r>
            <a:endParaRPr lang="en-GB" sz="4400" dirty="0">
              <a:latin typeface="Garamond" panose="02020404030301010803" charset="0"/>
              <a:cs typeface="Garamond" panose="02020404030301010803" charset="0"/>
            </a:endParaRPr>
          </a:p>
        </p:txBody>
      </p:sp>
      <p:sp>
        <p:nvSpPr>
          <p:cNvPr id="3" name="Content Placeholder 2"/>
          <p:cNvSpPr>
            <a:spLocks noGrp="1"/>
          </p:cNvSpPr>
          <p:nvPr>
            <p:ph idx="1"/>
          </p:nvPr>
        </p:nvSpPr>
        <p:spPr>
          <a:xfrm>
            <a:off x="838200" y="1130935"/>
            <a:ext cx="10994390" cy="5499735"/>
          </a:xfrm>
        </p:spPr>
        <p:txBody>
          <a:bodyPr>
            <a:noAutofit/>
          </a:bodyPr>
          <a:lstStyle/>
          <a:p>
            <a:pPr marL="0" indent="0" algn="just">
              <a:lnSpc>
                <a:spcPct val="115000"/>
              </a:lnSpc>
              <a:spcAft>
                <a:spcPts val="1950"/>
              </a:spcAft>
              <a:buNone/>
            </a:pPr>
            <a:r>
              <a:rPr lang="en-US" sz="2400" dirty="0">
                <a:effectLst/>
                <a:latin typeface="Garamond" panose="02020404030301010803" charset="0"/>
                <a:ea typeface="Times New Roman" panose="02020603050405020304" pitchFamily="18" charset="0"/>
                <a:cs typeface="Garamond" panose="02020404030301010803" charset="0"/>
              </a:rPr>
              <a:t>The role of the ACJA Ranger is to provide support to the criminal justice agencies. These supports can be provided in various ways by calling the attention of the agencies to their statutory responsibilities. These includes:</a:t>
            </a:r>
            <a:endParaRPr lang="en-GB" sz="2400" dirty="0">
              <a:effectLst/>
              <a:latin typeface="Garamond" panose="02020404030301010803" charset="0"/>
              <a:ea typeface="Times New Roman" panose="02020603050405020304" pitchFamily="18"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 Identifying lapses or non-compliance or gaps in the operations of the agencies;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Advocating for improved implementation through the provisions of necessary facilities;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Advocate for reforms in the criminal justice system;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Generally, contribute to the attainment of the objectives of the ACJA/ACJL; and </a:t>
            </a:r>
            <a:endParaRPr lang="en-GB" sz="24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Performing other related or incidental roles for achieving the purpose of the ACJA/ACJL. </a:t>
            </a:r>
            <a:endParaRPr lang="en-GB" sz="2400" dirty="0">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400" dirty="0">
                <a:effectLst/>
                <a:latin typeface="Garamond" panose="02020404030301010803" charset="0"/>
                <a:ea typeface="Calibri" panose="020F0502020204030204" pitchFamily="34" charset="0"/>
                <a:cs typeface="Garamond" panose="02020404030301010803" charset="0"/>
              </a:rPr>
              <a:t>To effectively play these, one requires a reasonable knowledge of the provision of the ACJA/ACJL.</a:t>
            </a:r>
            <a:endParaRPr lang="en-GB" sz="2400" dirty="0">
              <a:latin typeface="Garamond" panose="02020404030301010803" charset="0"/>
              <a:cs typeface="Garamond" panose="02020404030301010803"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GB" altLang="en-US"/>
              <a:t>CONCLUSION</a:t>
            </a:r>
            <a:endParaRPr lang="en-GB" altLang="en-US"/>
          </a:p>
        </p:txBody>
      </p:sp>
      <p:sp>
        <p:nvSpPr>
          <p:cNvPr id="3" name="Content Placeholder 2"/>
          <p:cNvSpPr>
            <a:spLocks noGrp="1"/>
          </p:cNvSpPr>
          <p:nvPr>
            <p:ph idx="1"/>
          </p:nvPr>
        </p:nvSpPr>
        <p:spPr/>
        <p:txBody>
          <a:bodyPr/>
          <a:p>
            <a:pPr algn="just"/>
            <a:r>
              <a:rPr lang="en-GB" altLang="en-US" sz="4000">
                <a:latin typeface="Garamond" panose="02020404030301010803" charset="0"/>
                <a:cs typeface="Garamond" panose="02020404030301010803" charset="0"/>
              </a:rPr>
              <a:t>Criminal justice laws are not for lawyers alone, the successful implementation of the laws requires the participation of wide stakeholders or actors including lawyers. </a:t>
            </a:r>
            <a:endParaRPr lang="en-GB" altLang="en-US" sz="4000">
              <a:latin typeface="Garamond" panose="02020404030301010803" charset="0"/>
              <a:cs typeface="Garamond" panose="02020404030301010803"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88465"/>
            <a:ext cx="10515600" cy="2417191"/>
          </a:xfrm>
        </p:spPr>
        <p:txBody>
          <a:bodyPr>
            <a:normAutofit/>
          </a:bodyPr>
          <a:lstStyle/>
          <a:p>
            <a:pPr marL="0" indent="0" algn="ctr">
              <a:buNone/>
            </a:pPr>
            <a:endParaRPr lang="en-GB" dirty="0"/>
          </a:p>
          <a:p>
            <a:pPr marL="0" indent="0" algn="ctr">
              <a:buNone/>
            </a:pPr>
            <a:endParaRPr lang="en-GB" dirty="0"/>
          </a:p>
          <a:p>
            <a:pPr marL="0" indent="0" algn="ctr">
              <a:buNone/>
            </a:pPr>
            <a:r>
              <a:rPr lang="en-GB" sz="8000" b="1" dirty="0"/>
              <a:t>THANK YOU </a:t>
            </a:r>
            <a:endParaRPr lang="en-GB" sz="8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GB" altLang="en-US" sz="4400" b="1">
                <a:latin typeface="Garamond" panose="02020404030301010803" charset="0"/>
                <a:cs typeface="Garamond" panose="02020404030301010803" charset="0"/>
              </a:rPr>
              <a:t>Expected Outcomes</a:t>
            </a:r>
            <a:endParaRPr lang="en-GB" altLang="en-US" sz="4400" b="1">
              <a:latin typeface="Garamond" panose="02020404030301010803" charset="0"/>
              <a:cs typeface="Garamond" panose="02020404030301010803" charset="0"/>
            </a:endParaRPr>
          </a:p>
        </p:txBody>
      </p:sp>
      <p:sp>
        <p:nvSpPr>
          <p:cNvPr id="3" name="Content Placeholder 2"/>
          <p:cNvSpPr>
            <a:spLocks noGrp="1"/>
          </p:cNvSpPr>
          <p:nvPr>
            <p:ph idx="1"/>
          </p:nvPr>
        </p:nvSpPr>
        <p:spPr/>
        <p:txBody>
          <a:bodyPr/>
          <a:p>
            <a:pPr marL="0" indent="0">
              <a:buNone/>
            </a:pPr>
            <a:r>
              <a:rPr lang="en-GB" altLang="en-US" sz="4400">
                <a:latin typeface="Garamond" panose="02020404030301010803" charset="0"/>
                <a:cs typeface="Garamond" panose="02020404030301010803" charset="0"/>
              </a:rPr>
              <a:t>At the end, it is expected that participants will be able to identify the salient roles of lawyer from arraignment to sentences. </a:t>
            </a:r>
            <a:endParaRPr lang="en-GB" altLang="en-US" sz="4400">
              <a:latin typeface="Garamond" panose="02020404030301010803" charset="0"/>
              <a:cs typeface="Garamond" panose="02020404030301010803"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5638" y="424839"/>
            <a:ext cx="11060723" cy="6008322"/>
          </a:xfrm>
        </p:spPr>
        <p:txBody>
          <a:bodyPr>
            <a:noAutofit/>
          </a:bodyPr>
          <a:lstStyle/>
          <a:p>
            <a:pPr marL="0" indent="0" algn="just">
              <a:lnSpc>
                <a:spcPct val="115000"/>
              </a:lnSpc>
              <a:spcAft>
                <a:spcPts val="800"/>
              </a:spcAft>
              <a:buNone/>
              <a:tabLst>
                <a:tab pos="285750" algn="l"/>
              </a:tabLst>
            </a:pPr>
            <a:r>
              <a:rPr lang="en-US" sz="4000" b="1" dirty="0">
                <a:effectLst/>
                <a:latin typeface="Garamond" panose="02020404030301010803" charset="0"/>
                <a:ea typeface="Calibri" panose="020F0502020204030204" pitchFamily="34" charset="0"/>
                <a:cs typeface="Garamond" panose="02020404030301010803" charset="0"/>
              </a:rPr>
              <a:t>Prosecutors</a:t>
            </a:r>
            <a:endParaRPr lang="en-US" sz="4000" b="1" dirty="0">
              <a:effectLst/>
              <a:latin typeface="Garamond" panose="02020404030301010803" charset="0"/>
              <a:ea typeface="Calibri" panose="020F0502020204030204" pitchFamily="34" charset="0"/>
              <a:cs typeface="Garamond" panose="02020404030301010803" charset="0"/>
            </a:endParaRPr>
          </a:p>
          <a:p>
            <a:pPr marL="0" indent="0" algn="just">
              <a:lnSpc>
                <a:spcPct val="115000"/>
              </a:lnSpc>
              <a:spcAft>
                <a:spcPts val="800"/>
              </a:spcAft>
              <a:buNone/>
            </a:pPr>
            <a:r>
              <a:rPr lang="en-US" sz="3600" dirty="0">
                <a:effectLst/>
                <a:latin typeface="Garamond" panose="02020404030301010803" charset="0"/>
                <a:ea typeface="Calibri" panose="020F0502020204030204" pitchFamily="34" charset="0"/>
                <a:cs typeface="Garamond" panose="02020404030301010803" charset="0"/>
              </a:rPr>
              <a:t>The prosecuting counsel occupies a central and very important position between the law enforcement agencies </a:t>
            </a:r>
            <a:r>
              <a:rPr lang="en-US" sz="3600" dirty="0">
                <a:effectLst/>
                <a:latin typeface="Garamond" panose="02020404030301010803" charset="0"/>
                <a:ea typeface="Calibri" panose="020F0502020204030204" pitchFamily="34" charset="0"/>
                <a:cs typeface="Garamond" panose="02020404030301010803" charset="0"/>
              </a:rPr>
              <a:t>and the court. His role is not to win convictions at all cost but to put before the court all available, relevant, and admissible evidence necessary to enable the court to determine the guilt or innocence of the defendant. </a:t>
            </a:r>
            <a:endParaRPr lang="en-US" sz="3600" dirty="0">
              <a:effectLst/>
              <a:latin typeface="Garamond" panose="02020404030301010803" charset="0"/>
              <a:ea typeface="Calibri" panose="020F0502020204030204" pitchFamily="34" charset="0"/>
              <a:cs typeface="Garamond" panose="02020404030301010803" charset="0"/>
            </a:endParaRPr>
          </a:p>
          <a:p>
            <a:pPr algn="just"/>
            <a:endParaRPr lang="en-US" sz="3600" b="1" dirty="0">
              <a:effectLst/>
              <a:latin typeface="Garamond" panose="02020404030301010803" charset="0"/>
              <a:ea typeface="Calibri" panose="020F0502020204030204" pitchFamily="34" charset="0"/>
              <a:cs typeface="Garamond" panose="02020404030301010803" charset="0"/>
            </a:endParaRPr>
          </a:p>
          <a:p>
            <a:pPr marL="0" indent="0" algn="just">
              <a:buNone/>
            </a:pPr>
            <a:endParaRPr lang="en-GB" sz="3600" dirty="0">
              <a:latin typeface="Garamond" panose="02020404030301010803" charset="0"/>
              <a:cs typeface="Garamond" panose="02020404030301010803"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4000" b="1" dirty="0" err="1">
                <a:effectLst/>
                <a:latin typeface="Garamond" panose="02020404030301010803" charset="0"/>
                <a:ea typeface="Calibri" panose="020F0502020204030204" pitchFamily="34" charset="0"/>
                <a:cs typeface="Garamond" panose="02020404030301010803" charset="0"/>
                <a:sym typeface="+mn-ea"/>
              </a:rPr>
              <a:t>Defence</a:t>
            </a:r>
            <a:r>
              <a:rPr lang="en-US" sz="4000" b="1" dirty="0">
                <a:effectLst/>
                <a:latin typeface="Garamond" panose="02020404030301010803" charset="0"/>
                <a:ea typeface="Calibri" panose="020F0502020204030204" pitchFamily="34" charset="0"/>
                <a:cs typeface="Garamond" panose="02020404030301010803" charset="0"/>
                <a:sym typeface="+mn-ea"/>
              </a:rPr>
              <a:t> Lawyers</a:t>
            </a:r>
            <a:endParaRPr lang="en-GB" altLang="en-US" sz="4000">
              <a:latin typeface="Garamond" panose="02020404030301010803" charset="0"/>
              <a:cs typeface="Garamond" panose="02020404030301010803" charset="0"/>
            </a:endParaRPr>
          </a:p>
        </p:txBody>
      </p:sp>
      <p:sp>
        <p:nvSpPr>
          <p:cNvPr id="3" name="Content Placeholder 2"/>
          <p:cNvSpPr>
            <a:spLocks noGrp="1"/>
          </p:cNvSpPr>
          <p:nvPr>
            <p:ph idx="1"/>
          </p:nvPr>
        </p:nvSpPr>
        <p:spPr>
          <a:xfrm>
            <a:off x="609600" y="1174750"/>
            <a:ext cx="10972800" cy="5396230"/>
          </a:xfrm>
        </p:spPr>
        <p:txBody>
          <a:bodyPr/>
          <a:p>
            <a:pPr algn="just">
              <a:buFont typeface="Arial" panose="020B0604020202020204" pitchFamily="34" charset="0"/>
              <a:buChar char="•"/>
            </a:pPr>
            <a:r>
              <a:rPr lang="en-US" sz="3600" dirty="0">
                <a:effectLst/>
                <a:latin typeface="Garamond" panose="02020404030301010803" charset="0"/>
                <a:ea typeface="Calibri" panose="020F0502020204030204" pitchFamily="34" charset="0"/>
                <a:cs typeface="Garamond" panose="02020404030301010803" charset="0"/>
                <a:sym typeface="+mn-ea"/>
              </a:rPr>
              <a:t>It is the responsibility of the defence lawyer to protect the rights of his client and to ensure that he has fair chance of accessing the criminal justice system. </a:t>
            </a:r>
            <a:endParaRPr lang="en-GB" sz="3600" dirty="0">
              <a:effectLst/>
              <a:latin typeface="Garamond" panose="02020404030301010803" charset="0"/>
              <a:ea typeface="Calibri" panose="020F0502020204030204" pitchFamily="34" charset="0"/>
              <a:cs typeface="Garamond" panose="02020404030301010803" charset="0"/>
            </a:endParaRPr>
          </a:p>
          <a:p>
            <a:pPr algn="just"/>
            <a:r>
              <a:rPr lang="en-US" sz="3600" dirty="0">
                <a:effectLst/>
                <a:latin typeface="Garamond" panose="02020404030301010803" charset="0"/>
                <a:ea typeface="Calibri" panose="020F0502020204030204" pitchFamily="34" charset="0"/>
                <a:cs typeface="Garamond" panose="02020404030301010803" charset="0"/>
                <a:sym typeface="+mn-ea"/>
              </a:rPr>
              <a:t>The duty of every lawyer whether as a prosecutor or as a </a:t>
            </a:r>
            <a:r>
              <a:rPr lang="en-US" sz="3600" dirty="0" err="1">
                <a:effectLst/>
                <a:latin typeface="Garamond" panose="02020404030301010803" charset="0"/>
                <a:ea typeface="Calibri" panose="020F0502020204030204" pitchFamily="34" charset="0"/>
                <a:cs typeface="Garamond" panose="02020404030301010803" charset="0"/>
                <a:sym typeface="+mn-ea"/>
              </a:rPr>
              <a:t>defence</a:t>
            </a:r>
            <a:r>
              <a:rPr lang="en-US" sz="3600" dirty="0">
                <a:effectLst/>
                <a:latin typeface="Garamond" panose="02020404030301010803" charset="0"/>
                <a:ea typeface="Calibri" panose="020F0502020204030204" pitchFamily="34" charset="0"/>
                <a:cs typeface="Garamond" panose="02020404030301010803" charset="0"/>
                <a:sym typeface="+mn-ea"/>
              </a:rPr>
              <a:t> lawyer is to search for the truth, assist the court to arrive at the truth so that there can justice among the community, the victim and the defendant in accordance with the law (UNODC, 2015, para. 163; Open Society, 2008; Seibert-</a:t>
            </a:r>
            <a:r>
              <a:rPr lang="en-US" sz="3600" dirty="0" err="1">
                <a:effectLst/>
                <a:latin typeface="Garamond" panose="02020404030301010803" charset="0"/>
                <a:ea typeface="Calibri" panose="020F0502020204030204" pitchFamily="34" charset="0"/>
                <a:cs typeface="Garamond" panose="02020404030301010803" charset="0"/>
                <a:sym typeface="+mn-ea"/>
              </a:rPr>
              <a:t>Fohr</a:t>
            </a:r>
            <a:r>
              <a:rPr lang="en-US" sz="3600" dirty="0">
                <a:effectLst/>
                <a:latin typeface="Garamond" panose="02020404030301010803" charset="0"/>
                <a:ea typeface="Calibri" panose="020F0502020204030204" pitchFamily="34" charset="0"/>
                <a:cs typeface="Garamond" panose="02020404030301010803" charset="0"/>
                <a:sym typeface="+mn-ea"/>
              </a:rPr>
              <a:t>, 2011).</a:t>
            </a:r>
            <a:endParaRPr lang="en-GB" sz="3600" dirty="0">
              <a:latin typeface="Garamond" panose="02020404030301010803" charset="0"/>
              <a:cs typeface="Garamond" panose="02020404030301010803" charset="0"/>
            </a:endParaRPr>
          </a:p>
          <a:p>
            <a:endParaRPr lang="en-GB" altLang="en-US" sz="3600">
              <a:latin typeface="Garamond" panose="02020404030301010803" charset="0"/>
              <a:cs typeface="Garamond" panose="02020404030301010803"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446" y="365125"/>
            <a:ext cx="11641016" cy="988889"/>
          </a:xfrm>
        </p:spPr>
        <p:txBody>
          <a:bodyPr>
            <a:noAutofit/>
          </a:bodyPr>
          <a:lstStyle/>
          <a:p>
            <a:pPr algn="ctr"/>
            <a:r>
              <a:rPr lang="en-US" sz="4000" b="1" dirty="0">
                <a:effectLst/>
                <a:latin typeface="Garamond" panose="02020404030301010803" charset="0"/>
                <a:ea typeface="Calibri" panose="020F0502020204030204" pitchFamily="34" charset="0"/>
                <a:cs typeface="Garamond" panose="02020404030301010803" charset="0"/>
              </a:rPr>
              <a:t>What every lawyer must know in criminal trials</a:t>
            </a:r>
            <a:endParaRPr lang="en-GB" sz="4000" dirty="0">
              <a:latin typeface="Garamond" panose="02020404030301010803" charset="0"/>
              <a:cs typeface="Garamond" panose="02020404030301010803" charset="0"/>
            </a:endParaRPr>
          </a:p>
        </p:txBody>
      </p:sp>
      <p:sp>
        <p:nvSpPr>
          <p:cNvPr id="3" name="Content Placeholder 2"/>
          <p:cNvSpPr>
            <a:spLocks noGrp="1"/>
          </p:cNvSpPr>
          <p:nvPr>
            <p:ph idx="1"/>
          </p:nvPr>
        </p:nvSpPr>
        <p:spPr>
          <a:xfrm>
            <a:off x="699926" y="1618456"/>
            <a:ext cx="11050055" cy="5239544"/>
          </a:xfrm>
        </p:spPr>
        <p:txBody>
          <a:bodyPr>
            <a:noAutofit/>
          </a:bodyPr>
          <a:lstStyle/>
          <a:p>
            <a:pPr algn="just">
              <a:lnSpc>
                <a:spcPct val="115000"/>
              </a:lnSpc>
              <a:spcAft>
                <a:spcPts val="800"/>
              </a:spcAft>
            </a:pPr>
            <a:r>
              <a:rPr lang="en-US" sz="2800" b="1" dirty="0">
                <a:effectLst/>
                <a:latin typeface="Garamond" panose="02020404030301010803" charset="0"/>
                <a:ea typeface="Calibri" panose="020F0502020204030204" pitchFamily="34" charset="0"/>
                <a:cs typeface="Garamond" panose="02020404030301010803" charset="0"/>
              </a:rPr>
              <a:t>Trial venue: </a:t>
            </a:r>
            <a:r>
              <a:rPr lang="en-US" sz="2800" dirty="0">
                <a:effectLst/>
                <a:latin typeface="Garamond" panose="02020404030301010803" charset="0"/>
                <a:ea typeface="Times New Roman" panose="02020603050405020304" pitchFamily="18" charset="0"/>
                <a:cs typeface="Garamond" panose="02020404030301010803" charset="0"/>
              </a:rPr>
              <a:t>charge to be filed in the division of the court where the alleged offence was committed unless it can be shown that it is convenient to do otherwise for security reasons.</a:t>
            </a:r>
            <a:r>
              <a:rPr lang="en-US" sz="2800" dirty="0">
                <a:effectLst/>
                <a:latin typeface="Garamond" panose="02020404030301010803" charset="0"/>
                <a:ea typeface="Calibri" panose="020F0502020204030204" pitchFamily="34" charset="0"/>
                <a:cs typeface="Garamond" panose="02020404030301010803" charset="0"/>
              </a:rPr>
              <a:t> </a:t>
            </a:r>
            <a:r>
              <a:rPr lang="en-GB" sz="2800" dirty="0">
                <a:effectLst/>
                <a:latin typeface="Garamond" panose="02020404030301010803" charset="0"/>
                <a:ea typeface="Calibri" panose="020F0502020204030204" pitchFamily="34" charset="0"/>
                <a:cs typeface="Garamond" panose="02020404030301010803" charset="0"/>
              </a:rPr>
              <a:t>S</a:t>
            </a:r>
            <a:r>
              <a:rPr lang="en-US" sz="2800" dirty="0">
                <a:effectLst/>
                <a:latin typeface="Garamond" panose="02020404030301010803" charset="0"/>
                <a:ea typeface="Calibri" panose="020F0502020204030204" pitchFamily="34" charset="0"/>
                <a:cs typeface="Garamond" panose="02020404030301010803" charset="0"/>
              </a:rPr>
              <a:t> 93 ACJA, </a:t>
            </a:r>
            <a:endParaRPr lang="en-GB" sz="2800" dirty="0">
              <a:effectLst/>
              <a:latin typeface="Garamond" panose="02020404030301010803" charset="0"/>
              <a:ea typeface="Calibri" panose="020F0502020204030204" pitchFamily="34" charset="0"/>
              <a:cs typeface="Garamond" panose="02020404030301010803" charset="0"/>
            </a:endParaRPr>
          </a:p>
          <a:p>
            <a:pPr algn="just">
              <a:lnSpc>
                <a:spcPct val="115000"/>
              </a:lnSpc>
              <a:spcAft>
                <a:spcPts val="800"/>
              </a:spcAft>
            </a:pPr>
            <a:r>
              <a:rPr lang="en-US" sz="2800" b="1" dirty="0">
                <a:effectLst/>
                <a:latin typeface="Garamond" panose="02020404030301010803" charset="0"/>
                <a:ea typeface="Calibri" panose="020F0502020204030204" pitchFamily="34" charset="0"/>
                <a:cs typeface="Garamond" panose="02020404030301010803" charset="0"/>
              </a:rPr>
              <a:t>Methods of instituting a Criminal Trial: </a:t>
            </a:r>
            <a:r>
              <a:rPr lang="en-US" sz="2800" dirty="0">
                <a:effectLst/>
                <a:latin typeface="Garamond" panose="02020404030301010803" charset="0"/>
                <a:ea typeface="Calibri" panose="020F0502020204030204" pitchFamily="34" charset="0"/>
                <a:cs typeface="Garamond" panose="02020404030301010803" charset="0"/>
              </a:rPr>
              <a:t>By section 109 ACJA, criminal proceedings may be instituted by either of these ways, namely:</a:t>
            </a:r>
            <a:endParaRPr lang="en-GB" sz="2800" dirty="0">
              <a:effectLst/>
              <a:latin typeface="Garamond" panose="02020404030301010803" charset="0"/>
              <a:ea typeface="Calibri" panose="020F0502020204030204" pitchFamily="34" charset="0"/>
              <a:cs typeface="Garamond" panose="02020404030301010803" charset="0"/>
            </a:endParaRPr>
          </a:p>
          <a:p>
            <a:pPr marL="0" lvl="0" indent="0" algn="just">
              <a:lnSpc>
                <a:spcPct val="115000"/>
              </a:lnSpc>
              <a:buFont typeface="+mj-lt"/>
              <a:buNone/>
            </a:pPr>
            <a:endParaRPr lang="en-GB" sz="2800" dirty="0">
              <a:effectLst/>
              <a:latin typeface="Garamond" panose="02020404030301010803" charset="0"/>
              <a:ea typeface="Calibri" panose="020F0502020204030204" pitchFamily="34" charset="0"/>
              <a:cs typeface="Garamond" panose="02020404030301010803"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lvl="0" indent="0" algn="just">
              <a:lnSpc>
                <a:spcPct val="115000"/>
              </a:lnSpc>
              <a:buFont typeface="+mj-lt"/>
              <a:buNone/>
            </a:pPr>
            <a:r>
              <a:rPr lang="en-US" sz="3600" dirty="0">
                <a:effectLst/>
                <a:latin typeface="Garamond" panose="02020404030301010803" charset="0"/>
                <a:ea typeface="Calibri" panose="020F0502020204030204" pitchFamily="34" charset="0"/>
                <a:cs typeface="Garamond" panose="02020404030301010803" charset="0"/>
                <a:sym typeface="+mn-ea"/>
              </a:rPr>
              <a:t>At the Magistrate Court by:</a:t>
            </a:r>
            <a:endParaRPr lang="en-GB" sz="3600" dirty="0">
              <a:effectLst/>
              <a:latin typeface="Garamond" panose="02020404030301010803" charset="0"/>
              <a:ea typeface="Calibri" panose="020F0502020204030204" pitchFamily="34" charset="0"/>
              <a:cs typeface="Garamond" panose="02020404030301010803" charset="0"/>
            </a:endParaRPr>
          </a:p>
          <a:p>
            <a:pPr marL="713105" lvl="0" indent="-342900" algn="just">
              <a:lnSpc>
                <a:spcPct val="115000"/>
              </a:lnSpc>
              <a:buFont typeface="+mj-lt"/>
              <a:buAutoNum type="romanLcPeriod"/>
            </a:pPr>
            <a:r>
              <a:rPr lang="en-US" sz="3600" dirty="0">
                <a:effectLst/>
                <a:latin typeface="Garamond" panose="02020404030301010803" charset="0"/>
                <a:ea typeface="Calibri" panose="020F0502020204030204" pitchFamily="34" charset="0"/>
                <a:cs typeface="Garamond" panose="02020404030301010803" charset="0"/>
                <a:sym typeface="+mn-ea"/>
              </a:rPr>
              <a:t>filling a direct charge, </a:t>
            </a:r>
            <a:endParaRPr lang="en-GB" sz="3600" dirty="0">
              <a:effectLst/>
              <a:latin typeface="Garamond" panose="02020404030301010803" charset="0"/>
              <a:ea typeface="Calibri" panose="020F0502020204030204" pitchFamily="34" charset="0"/>
              <a:cs typeface="Garamond" panose="02020404030301010803" charset="0"/>
            </a:endParaRPr>
          </a:p>
          <a:p>
            <a:pPr marL="713105" lvl="0" indent="-342900" algn="just">
              <a:lnSpc>
                <a:spcPct val="115000"/>
              </a:lnSpc>
              <a:buFont typeface="+mj-lt"/>
              <a:buAutoNum type="romanLcPeriod"/>
            </a:pPr>
            <a:r>
              <a:rPr lang="en-US" sz="3600" dirty="0">
                <a:effectLst/>
                <a:latin typeface="Garamond" panose="02020404030301010803" charset="0"/>
                <a:ea typeface="Calibri" panose="020F0502020204030204" pitchFamily="34" charset="0"/>
                <a:cs typeface="Garamond" panose="02020404030301010803" charset="0"/>
                <a:sym typeface="+mn-ea"/>
              </a:rPr>
              <a:t>making a complaint, or </a:t>
            </a:r>
            <a:endParaRPr lang="en-GB" sz="3600" dirty="0">
              <a:effectLst/>
              <a:latin typeface="Garamond" panose="02020404030301010803" charset="0"/>
              <a:ea typeface="Calibri" panose="020F0502020204030204" pitchFamily="34" charset="0"/>
              <a:cs typeface="Garamond" panose="02020404030301010803" charset="0"/>
            </a:endParaRPr>
          </a:p>
          <a:p>
            <a:pPr marL="713105" lvl="0" indent="-342900" algn="just">
              <a:lnSpc>
                <a:spcPct val="115000"/>
              </a:lnSpc>
              <a:buFont typeface="+mj-lt"/>
              <a:buAutoNum type="romanLcPeriod"/>
            </a:pPr>
            <a:r>
              <a:rPr lang="en-US" sz="3600" dirty="0">
                <a:effectLst/>
                <a:latin typeface="Garamond" panose="02020404030301010803" charset="0"/>
                <a:ea typeface="Calibri" panose="020F0502020204030204" pitchFamily="34" charset="0"/>
                <a:cs typeface="Garamond" panose="02020404030301010803" charset="0"/>
                <a:sym typeface="+mn-ea"/>
              </a:rPr>
              <a:t>filling First Information Report used by Officers of the Nigerian Police Force which is c</a:t>
            </a:r>
            <a:r>
              <a:rPr lang="en-US" sz="3600" dirty="0" err="1">
                <a:effectLst/>
                <a:latin typeface="Garamond" panose="02020404030301010803" charset="0"/>
                <a:ea typeface="Calibri" panose="020F0502020204030204" pitchFamily="34" charset="0"/>
                <a:cs typeface="Garamond" panose="02020404030301010803" charset="0"/>
                <a:sym typeface="+mn-ea"/>
              </a:rPr>
              <a:t>ommon</a:t>
            </a:r>
            <a:r>
              <a:rPr lang="en-US" sz="3600" dirty="0">
                <a:effectLst/>
                <a:latin typeface="Garamond" panose="02020404030301010803" charset="0"/>
                <a:ea typeface="Calibri" panose="020F0502020204030204" pitchFamily="34" charset="0"/>
                <a:cs typeface="Garamond" panose="02020404030301010803" charset="0"/>
                <a:sym typeface="+mn-ea"/>
              </a:rPr>
              <a:t> in the North. </a:t>
            </a:r>
            <a:endParaRPr lang="en-GB" sz="3600" dirty="0">
              <a:effectLst/>
              <a:latin typeface="Garamond" panose="02020404030301010803" charset="0"/>
              <a:ea typeface="Calibri" panose="020F0502020204030204" pitchFamily="34" charset="0"/>
              <a:cs typeface="Garamond" panose="02020404030301010803" charset="0"/>
            </a:endParaRPr>
          </a:p>
          <a:p>
            <a:endParaRPr lang="en-GB" altLang="en-US" sz="3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635" y="379730"/>
            <a:ext cx="10515600" cy="6478270"/>
          </a:xfrm>
        </p:spPr>
        <p:txBody>
          <a:bodyPr>
            <a:noAutofit/>
          </a:bodyPr>
          <a:lstStyle/>
          <a:p>
            <a:pPr marL="514350" lvl="0" indent="-514350" algn="just">
              <a:lnSpc>
                <a:spcPct val="115000"/>
              </a:lnSpc>
              <a:buFont typeface="+mj-lt"/>
              <a:buAutoNum type="alphaLcParenR" startAt="2"/>
            </a:pPr>
            <a:r>
              <a:rPr lang="en-US" sz="2800" dirty="0">
                <a:effectLst/>
                <a:latin typeface="Garamond" panose="02020404030301010803" charset="0"/>
                <a:ea typeface="Calibri" panose="020F0502020204030204" pitchFamily="34" charset="0"/>
                <a:cs typeface="Garamond" panose="02020404030301010803" charset="0"/>
                <a:sym typeface="+mn-ea"/>
              </a:rPr>
              <a:t>In the High Court by:</a:t>
            </a:r>
            <a:endParaRPr lang="en-GB" sz="2800" dirty="0">
              <a:effectLst/>
              <a:latin typeface="Garamond" panose="02020404030301010803" charset="0"/>
              <a:ea typeface="Calibri" panose="020F0502020204030204" pitchFamily="34" charset="0"/>
              <a:cs typeface="Garamond" panose="02020404030301010803" charset="0"/>
            </a:endParaRPr>
          </a:p>
          <a:p>
            <a:pPr marL="895350" lvl="0" indent="-342900" algn="just">
              <a:lnSpc>
                <a:spcPct val="115000"/>
              </a:lnSpc>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sym typeface="+mn-ea"/>
              </a:rPr>
              <a:t>Information filed by the Attorney-General of the Federation or by any other person delegated by him in respect of an offence created by an Act of the National Assembly; </a:t>
            </a:r>
            <a:endParaRPr lang="en-US" sz="2800" dirty="0">
              <a:effectLst/>
              <a:latin typeface="Garamond" panose="02020404030301010803" charset="0"/>
              <a:ea typeface="Calibri" panose="020F0502020204030204" pitchFamily="34" charset="0"/>
              <a:cs typeface="Garamond" panose="02020404030301010803" charset="0"/>
              <a:sym typeface="+mn-ea"/>
            </a:endParaRPr>
          </a:p>
          <a:p>
            <a:pPr marL="895350" lvl="0" indent="-342900" algn="just">
              <a:lnSpc>
                <a:spcPct val="115000"/>
              </a:lnSpc>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rPr>
              <a:t>Information or charge filed in the Court after the defendant has been summarily committed for perjury by a court; </a:t>
            </a:r>
            <a:endParaRPr lang="en-GB" sz="2800" dirty="0">
              <a:effectLst/>
              <a:latin typeface="Garamond" panose="02020404030301010803" charset="0"/>
              <a:ea typeface="Calibri" panose="020F0502020204030204" pitchFamily="34" charset="0"/>
              <a:cs typeface="Garamond" panose="02020404030301010803" charset="0"/>
            </a:endParaRPr>
          </a:p>
          <a:p>
            <a:pPr marL="895350" lvl="0" indent="-342900" algn="just">
              <a:lnSpc>
                <a:spcPct val="115000"/>
              </a:lnSpc>
              <a:spcAft>
                <a:spcPts val="800"/>
              </a:spcAft>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rPr>
              <a:t>information or Charge filed in the court by any other prosecuting authority;</a:t>
            </a:r>
            <a:endParaRPr lang="en-US" sz="2800" dirty="0">
              <a:effectLst/>
              <a:latin typeface="Garamond" panose="02020404030301010803" charset="0"/>
              <a:ea typeface="Calibri" panose="020F0502020204030204" pitchFamily="34" charset="0"/>
              <a:cs typeface="Garamond" panose="02020404030301010803" charset="0"/>
            </a:endParaRPr>
          </a:p>
          <a:p>
            <a:pPr marL="895350" lvl="0" indent="-342900" algn="just">
              <a:lnSpc>
                <a:spcPct val="115000"/>
              </a:lnSpc>
              <a:spcAft>
                <a:spcPts val="800"/>
              </a:spcAft>
              <a:buFont typeface="+mj-lt"/>
              <a:buAutoNum type="romanLcPeriod"/>
            </a:pPr>
            <a:r>
              <a:rPr lang="en-US" sz="2800" dirty="0">
                <a:effectLst/>
                <a:latin typeface="Garamond" panose="02020404030301010803" charset="0"/>
                <a:ea typeface="Calibri" panose="020F0502020204030204" pitchFamily="34" charset="0"/>
                <a:cs typeface="Garamond" panose="02020404030301010803" charset="0"/>
              </a:rPr>
              <a:t>By Information or Charge filed by a Private Prosecutor.</a:t>
            </a:r>
            <a:endParaRPr lang="en-GB" sz="2800" dirty="0">
              <a:latin typeface="Garamond" panose="02020404030301010803" charset="0"/>
              <a:cs typeface="Garamond" panose="02020404030301010803" charset="0"/>
            </a:endParaRPr>
          </a:p>
          <a:p>
            <a:endParaRPr lang="en-GB" sz="2800" dirty="0">
              <a:latin typeface="Garamond" panose="02020404030301010803" charset="0"/>
              <a:cs typeface="Garamond" panose="02020404030301010803"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784" y="155448"/>
            <a:ext cx="11521440" cy="6583680"/>
          </a:xfrm>
        </p:spPr>
        <p:txBody>
          <a:bodyPr>
            <a:noAutofit/>
          </a:bodyPr>
          <a:lstStyle/>
          <a:p>
            <a:pPr marL="0" indent="0" algn="just">
              <a:buNone/>
            </a:pPr>
            <a:r>
              <a:rPr lang="en-US" b="1" dirty="0">
                <a:effectLst/>
                <a:latin typeface="Garamond" panose="02020404030301010803" charset="0"/>
                <a:ea typeface="Calibri" panose="020F0502020204030204" pitchFamily="34" charset="0"/>
                <a:cs typeface="Garamond" panose="02020404030301010803" charset="0"/>
              </a:rPr>
              <a:t>Contents of Charge/Information</a:t>
            </a:r>
            <a:endParaRPr lang="en-US" b="1"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200" dirty="0">
                <a:effectLst/>
                <a:latin typeface="Garamond" panose="02020404030301010803" charset="0"/>
                <a:ea typeface="Calibri" panose="020F0502020204030204" pitchFamily="34" charset="0"/>
                <a:cs typeface="Garamond" panose="02020404030301010803" charset="0"/>
              </a:rPr>
              <a:t>The name, address, age and occupation of the defendant. In situations where the defendant has absconded, such a defendant could be described as persons “who are at large”. The gender of the defendant must be indicated immediately after their names. </a:t>
            </a:r>
            <a:endParaRPr lang="en-GB" sz="22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200" dirty="0">
                <a:effectLst/>
                <a:latin typeface="Garamond" panose="02020404030301010803" charset="0"/>
                <a:ea typeface="Calibri" panose="020F0502020204030204" pitchFamily="34" charset="0"/>
                <a:cs typeface="Garamond" panose="02020404030301010803" charset="0"/>
              </a:rPr>
              <a:t>The date, time and place of the Commission of the Offence.</a:t>
            </a:r>
            <a:endParaRPr lang="en-GB" sz="22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200" dirty="0">
                <a:effectLst/>
                <a:latin typeface="Garamond" panose="02020404030301010803" charset="0"/>
                <a:ea typeface="Calibri" panose="020F0502020204030204" pitchFamily="34" charset="0"/>
                <a:cs typeface="Garamond" panose="02020404030301010803" charset="0"/>
              </a:rPr>
              <a:t>The Description of the Offence Committed.</a:t>
            </a:r>
            <a:endParaRPr lang="en-GB" sz="22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buFont typeface="+mj-lt"/>
              <a:buAutoNum type="alphaLcPeriod"/>
            </a:pPr>
            <a:r>
              <a:rPr lang="en-US" sz="2200" dirty="0">
                <a:effectLst/>
                <a:latin typeface="Garamond" panose="02020404030301010803" charset="0"/>
                <a:ea typeface="Calibri" panose="020F0502020204030204" pitchFamily="34" charset="0"/>
                <a:cs typeface="Garamond" panose="02020404030301010803" charset="0"/>
              </a:rPr>
              <a:t>The Provision of the law creating the offence breached by the defendant as well as the section of the law prescribing the penalty or punishment for the offence; </a:t>
            </a:r>
            <a:endParaRPr lang="en-GB" sz="2200" dirty="0">
              <a:effectLst/>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200" dirty="0">
                <a:effectLst/>
                <a:latin typeface="Garamond" panose="02020404030301010803" charset="0"/>
                <a:ea typeface="Calibri" panose="020F0502020204030204" pitchFamily="34" charset="0"/>
                <a:cs typeface="Garamond" panose="02020404030301010803" charset="0"/>
              </a:rPr>
              <a:t>Copies of both the photograph and fingerprints impressions </a:t>
            </a:r>
            <a:r>
              <a:rPr lang="en-US" sz="2200" dirty="0">
                <a:effectLst/>
                <a:latin typeface="Garamond" panose="02020404030301010803" charset="0"/>
                <a:ea typeface="Calibri" panose="020F0502020204030204" pitchFamily="34" charset="0"/>
                <a:cs typeface="Garamond" panose="02020404030301010803" charset="0"/>
              </a:rPr>
              <a:t>of the defendant. (</a:t>
            </a:r>
            <a:r>
              <a:rPr lang="en-US" sz="2200" dirty="0">
                <a:effectLst/>
                <a:latin typeface="Garamond" panose="02020404030301010803" charset="0"/>
                <a:ea typeface="Calibri" panose="020F0502020204030204" pitchFamily="34" charset="0"/>
                <a:cs typeface="Garamond" panose="02020404030301010803" charset="0"/>
              </a:rPr>
              <a:t>These data are be attached to the Charge when presented for filing. However, their absence would not invalidate such Charge. See Section 196(2))</a:t>
            </a:r>
            <a:endParaRPr lang="en-GB" sz="2200" dirty="0">
              <a:latin typeface="Garamond" panose="02020404030301010803" charset="0"/>
              <a:ea typeface="Calibri" panose="020F0502020204030204" pitchFamily="34" charset="0"/>
              <a:cs typeface="Garamond" panose="02020404030301010803" charset="0"/>
            </a:endParaRPr>
          </a:p>
          <a:p>
            <a:pPr marL="342900" lvl="0" indent="-342900" algn="just">
              <a:lnSpc>
                <a:spcPct val="115000"/>
              </a:lnSpc>
              <a:spcAft>
                <a:spcPts val="800"/>
              </a:spcAft>
              <a:buFont typeface="+mj-lt"/>
              <a:buAutoNum type="alphaLcPeriod"/>
            </a:pPr>
            <a:r>
              <a:rPr lang="en-US" sz="2200" dirty="0">
                <a:effectLst/>
                <a:latin typeface="Garamond" panose="02020404030301010803" charset="0"/>
                <a:ea typeface="Calibri" panose="020F0502020204030204" pitchFamily="34" charset="0"/>
                <a:cs typeface="Garamond" panose="02020404030301010803" charset="0"/>
              </a:rPr>
              <a:t>The Charge must be signed either by the AGF/State or a Law Officer in his Ministry, or a legal practitioner authorised by the AGF/State, or a legal practitioner authorised to prosecute by an Act of the National Assembly or by the Law of the State (</a:t>
            </a:r>
            <a:r>
              <a:rPr lang="en-US" sz="2200" dirty="0">
                <a:effectLst/>
                <a:latin typeface="Garamond" panose="02020404030301010803" charset="0"/>
                <a:ea typeface="Calibri" panose="020F0502020204030204" pitchFamily="34" charset="0"/>
                <a:cs typeface="Garamond" panose="02020404030301010803" charset="0"/>
              </a:rPr>
              <a:t>Sections 106 and 110(1)(a) Administration of Criminal Justice Act, 2015).</a:t>
            </a:r>
            <a:endParaRPr lang="en-GB" sz="2200" dirty="0">
              <a:latin typeface="Garamond" panose="02020404030301010803" charset="0"/>
              <a:cs typeface="Garamond" panose="02020404030301010803" charset="0"/>
            </a:endParaRPr>
          </a:p>
        </p:txBody>
      </p:sp>
    </p:spTree>
  </p:cSld>
  <p:clrMapOvr>
    <a:masterClrMapping/>
  </p:clrMapOvr>
</p:sld>
</file>

<file path=ppt/theme/theme1.xml><?xml version="1.0" encoding="utf-8"?>
<a:theme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0</TotalTime>
  <Words>15168</Words>
  <Application>WPS Presentation</Application>
  <PresentationFormat>Widescreen</PresentationFormat>
  <Paragraphs>170</Paragraphs>
  <Slides>28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28</vt:i4>
      </vt:variant>
    </vt:vector>
  </HeadingPairs>
  <TitlesOfParts>
    <vt:vector size="37" baseType="lpstr">
      <vt:lpstr>Arial</vt:lpstr>
      <vt:lpstr>SimSun</vt:lpstr>
      <vt:lpstr>Wingdings</vt:lpstr>
      <vt:lpstr>Garamond</vt:lpstr>
      <vt:lpstr>Calibri</vt:lpstr>
      <vt:lpstr>Times New Roman</vt:lpstr>
      <vt:lpstr>Microsoft YaHei</vt:lpstr>
      <vt:lpstr>Arial Unicode MS</vt:lpstr>
      <vt:lpstr>Gear Drives</vt:lpstr>
      <vt:lpstr>THE ROLE OF LAWYERS IN EFFECTIVE IMPLEMENTATION OF THE ACJA 2015</vt:lpstr>
      <vt:lpstr>Introduction</vt:lpstr>
      <vt:lpstr>Expected Outcomes</vt:lpstr>
      <vt:lpstr>PowerPoint 演示文稿</vt:lpstr>
      <vt:lpstr>Defence Lawyers</vt:lpstr>
      <vt:lpstr>What every lawyer must know in criminal trials</vt:lpstr>
      <vt:lpstr>PowerPoint 演示文稿</vt:lpstr>
      <vt:lpstr>PowerPoint 演示文稿</vt:lpstr>
      <vt:lpstr>PowerPoint 演示文稿</vt:lpstr>
      <vt:lpstr>Documents to be attached to Charge or Information/Proof of Evidence</vt:lpstr>
      <vt:lpstr>PowerPoint 演示文稿</vt:lpstr>
      <vt:lpstr>PowerPoint 演示文稿</vt:lpstr>
      <vt:lpstr>Plea Bargain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Bail</vt:lpstr>
      <vt:lpstr>PowerPoint 演示文稿</vt:lpstr>
      <vt:lpstr>PowerPoint 演示文稿</vt:lpstr>
      <vt:lpstr>PowerPoint 演示文稿</vt:lpstr>
      <vt:lpstr>PowerPoint 演示文稿</vt:lpstr>
      <vt:lpstr>The Role of ACJA Rangers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LAWYERS IN EFFECTIVE IMPLEMENTATION OF THE ACJA 2015</dc:title>
  <dc:creator>Favor</dc:creator>
  <cp:lastModifiedBy>Esther Ugo</cp:lastModifiedBy>
  <cp:revision>9</cp:revision>
  <dcterms:created xsi:type="dcterms:W3CDTF">2022-08-02T13:37:00Z</dcterms:created>
  <dcterms:modified xsi:type="dcterms:W3CDTF">2022-08-03T08:40:30Z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293BB2AA97CC4DF5881BC4E028FB53E9</vt:lpwstr>
  </property>
  <property fmtid="{D5CDD505-2E9C-101B-9397-08002B2CF9AE}" pid="3" name="KSOProductBuildVer">
    <vt:lpwstr>2057-11.2.0.11191</vt:lpwstr>
  </property>
</Properties>
</file>